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22"/>
  </p:handoutMasterIdLst>
  <p:sldIdLst>
    <p:sldId id="256" r:id="rId3"/>
    <p:sldId id="258" r:id="rId4"/>
    <p:sldId id="310" r:id="rId6"/>
    <p:sldId id="285" r:id="rId7"/>
    <p:sldId id="286" r:id="rId8"/>
    <p:sldId id="272" r:id="rId9"/>
    <p:sldId id="263" r:id="rId10"/>
    <p:sldId id="264" r:id="rId11"/>
    <p:sldId id="271" r:id="rId12"/>
    <p:sldId id="277" r:id="rId13"/>
    <p:sldId id="278" r:id="rId14"/>
    <p:sldId id="280" r:id="rId15"/>
    <p:sldId id="287" r:id="rId16"/>
    <p:sldId id="313" r:id="rId17"/>
    <p:sldId id="314" r:id="rId18"/>
    <p:sldId id="315" r:id="rId19"/>
    <p:sldId id="316" r:id="rId20"/>
    <p:sldId id="284"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C3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6" d="100"/>
          <a:sy n="66" d="100"/>
        </p:scale>
        <p:origin x="8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2.png>
</file>

<file path=ppt/media/image3.wdp>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Calibri" panose="020F050202020403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Calibri" panose="020F0502020204030204" pitchFamily="34" charset="0"/>
              </a:defRPr>
            </a:lvl1pPr>
          </a:lstStyle>
          <a:p>
            <a:fld id="{AD153CB7-639A-4D6A-9C1F-F2E678C0E25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Calibri" panose="020F050202020403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Calibri" panose="020F0502020204030204" pitchFamily="34" charset="0"/>
              </a:defRPr>
            </a:lvl1pPr>
          </a:lstStyle>
          <a:p>
            <a:fld id="{B97643A5-EB07-4AE8-A8DD-347DF24BB2C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Calibri" panose="020F0502020204030204" pitchFamily="34" charset="0"/>
        <a:cs typeface="+mn-cs"/>
      </a:defRPr>
    </a:lvl1pPr>
    <a:lvl2pPr marL="457200" algn="l" defTabSz="914400" rtl="0" eaLnBrk="1" latinLnBrk="0" hangingPunct="1">
      <a:defRPr sz="1200" kern="1200">
        <a:solidFill>
          <a:schemeClr val="tx1"/>
        </a:solidFill>
        <a:latin typeface="+mn-lt"/>
        <a:ea typeface="Calibri" panose="020F0502020204030204" pitchFamily="34" charset="0"/>
        <a:cs typeface="+mn-cs"/>
      </a:defRPr>
    </a:lvl2pPr>
    <a:lvl3pPr marL="914400" algn="l" defTabSz="914400" rtl="0" eaLnBrk="1" latinLnBrk="0" hangingPunct="1">
      <a:defRPr sz="1200" kern="1200">
        <a:solidFill>
          <a:schemeClr val="tx1"/>
        </a:solidFill>
        <a:latin typeface="+mn-lt"/>
        <a:ea typeface="Calibri" panose="020F0502020204030204" pitchFamily="34" charset="0"/>
        <a:cs typeface="+mn-cs"/>
      </a:defRPr>
    </a:lvl3pPr>
    <a:lvl4pPr marL="1371600" algn="l" defTabSz="914400" rtl="0" eaLnBrk="1" latinLnBrk="0" hangingPunct="1">
      <a:defRPr sz="1200" kern="1200">
        <a:solidFill>
          <a:schemeClr val="tx1"/>
        </a:solidFill>
        <a:latin typeface="+mn-lt"/>
        <a:ea typeface="Calibri" panose="020F0502020204030204" pitchFamily="34" charset="0"/>
        <a:cs typeface="+mn-cs"/>
      </a:defRPr>
    </a:lvl4pPr>
    <a:lvl5pPr marL="1828800" algn="l" defTabSz="914400" rtl="0" eaLnBrk="1" latinLnBrk="0" hangingPunct="1">
      <a:defRPr sz="1200" kern="1200">
        <a:solidFill>
          <a:schemeClr val="tx1"/>
        </a:solidFill>
        <a:latin typeface="+mn-lt"/>
        <a:ea typeface="Calibri" panose="020F050202020403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A37D6B9A-30C9-4A31-A100-AE214D18A60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DC09D44-88B1-4F15-8B8B-65699629E1E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A37D6B9A-30C9-4A31-A100-AE214D18A60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DC09D44-88B1-4F15-8B8B-65699629E1E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ly-arranged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A37D6B9A-30C9-4A31-A100-AE214D18A60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DC09D44-88B1-4F15-8B8B-65699629E1E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A37D6B9A-30C9-4A31-A100-AE214D18A60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DC09D44-88B1-4F15-8B8B-65699629E1E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A37D6B9A-30C9-4A31-A100-AE214D18A60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DC09D44-88B1-4F15-8B8B-65699629E1E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A37D6B9A-30C9-4A31-A100-AE214D18A60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DC09D44-88B1-4F15-8B8B-65699629E1E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A37D6B9A-30C9-4A31-A100-AE214D18A60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DC09D44-88B1-4F15-8B8B-65699629E1E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A37D6B9A-30C9-4A31-A100-AE214D18A60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DC09D44-88B1-4F15-8B8B-65699629E1E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37D6B9A-30C9-4A31-A100-AE214D18A60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DC09D44-88B1-4F15-8B8B-65699629E1E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A37D6B9A-30C9-4A31-A100-AE214D18A60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DC09D44-88B1-4F15-8B8B-65699629E1E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A37D6B9A-30C9-4A31-A100-AE214D18A60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DC09D44-88B1-4F15-8B8B-65699629E1E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3" Type="http://schemas.openxmlformats.org/officeDocument/2006/relationships/theme" Target="../theme/theme1.xml"/><Relationship Id="rId32" Type="http://schemas.openxmlformats.org/officeDocument/2006/relationships/image" Target="../media/image1.jpeg"/><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Calibri" panose="020F0502020204030204" pitchFamily="34" charset="0"/>
              </a:defRPr>
            </a:lvl1pPr>
          </a:lstStyle>
          <a:p>
            <a:fld id="{A37D6B9A-30C9-4A31-A100-AE214D18A60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Calibri" panose="020F050202020403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Calibri" panose="020F0502020204030204" pitchFamily="34" charset="0"/>
              </a:defRPr>
            </a:lvl1pPr>
          </a:lstStyle>
          <a:p>
            <a:fld id="{2DC09D44-88B1-4F15-8B8B-65699629E1EB}" type="slidenum">
              <a:rPr lang="zh-CN" altLang="en-US" smtClean="0"/>
            </a:fld>
            <a:endParaRPr lang="zh-CN" altLang="en-US"/>
          </a:p>
        </p:txBody>
      </p:sp>
      <p:pic>
        <p:nvPicPr>
          <p:cNvPr id="7" name="图片 6"/>
          <p:cNvPicPr>
            <a:picLocks noChangeAspect="1"/>
          </p:cNvPicPr>
          <p:nvPr userDrawn="1"/>
        </p:nvPicPr>
        <p:blipFill>
          <a:blip r:embed="rId3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Lst>
  <mc:AlternateContent xmlns:mc="http://schemas.openxmlformats.org/markup-compatibility/2006">
    <mc:Choice xmlns:p14="http://schemas.microsoft.com/office/powerpoint/2010/main" Requires="p14">
      <p:transition p14:dur="10" advClick="0" advTm="30000">
        <p14:ripple/>
      </p:transition>
    </mc:Choice>
    <mc:Fallback>
      <p:transition advClick="0" advTm="30000">
        <p:fade/>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Calibri" panose="020F050202020403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Calibri" panose="020F050202020403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Calibri" panose="020F050202020403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Calibri" panose="020F050202020403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tags" Target="../tags/tag1.xml"/><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9.xml"/><Relationship Id="rId2" Type="http://schemas.openxmlformats.org/officeDocument/2006/relationships/image" Target="../media/image9.png"/><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tags" Target="../tags/tag2.xml"/><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7.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8.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3.xml"/><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5" name="图片 14"/>
          <p:cNvPicPr>
            <a:picLocks noChangeAspect="1"/>
          </p:cNvPicPr>
          <p:nvPr/>
        </p:nvPicPr>
        <p:blipFill>
          <a:blip r:embed="rId2" cstate="print">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831850" y="-476885"/>
            <a:ext cx="13817599" cy="7568293"/>
          </a:xfrm>
          <a:prstGeom prst="rect">
            <a:avLst/>
          </a:prstGeom>
        </p:spPr>
      </p:pic>
      <p:grpSp>
        <p:nvGrpSpPr>
          <p:cNvPr id="5" name="组合 4"/>
          <p:cNvGrpSpPr/>
          <p:nvPr/>
        </p:nvGrpSpPr>
        <p:grpSpPr>
          <a:xfrm>
            <a:off x="4478338" y="1241901"/>
            <a:ext cx="3238500" cy="1309688"/>
            <a:chOff x="4478338" y="1241901"/>
            <a:chExt cx="3238500" cy="1309688"/>
          </a:xfrm>
          <a:solidFill>
            <a:schemeClr val="accent4">
              <a:lumMod val="40000"/>
              <a:lumOff val="60000"/>
            </a:schemeClr>
          </a:solidFill>
        </p:grpSpPr>
        <p:sp>
          <p:nvSpPr>
            <p:cNvPr id="6"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p>
          </p:txBody>
        </p:sp>
        <p:sp>
          <p:nvSpPr>
            <p:cNvPr id="7"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8" name="组合 7"/>
          <p:cNvGrpSpPr/>
          <p:nvPr/>
        </p:nvGrpSpPr>
        <p:grpSpPr>
          <a:xfrm>
            <a:off x="4478338" y="3976688"/>
            <a:ext cx="3238500" cy="1312863"/>
            <a:chOff x="4478338" y="3976688"/>
            <a:chExt cx="3238500" cy="1312863"/>
          </a:xfrm>
          <a:solidFill>
            <a:schemeClr val="accent4">
              <a:lumMod val="40000"/>
              <a:lumOff val="60000"/>
            </a:schemeClr>
          </a:solidFill>
        </p:grpSpPr>
        <p:sp>
          <p:nvSpPr>
            <p:cNvPr id="9"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p>
          </p:txBody>
        </p:sp>
        <p:sp>
          <p:nvSpPr>
            <p:cNvPr id="10"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12" name="PA_蓝剑_组合 2"/>
          <p:cNvGrpSpPr/>
          <p:nvPr>
            <p:custDataLst>
              <p:tags r:id="rId4"/>
            </p:custDataLst>
          </p:nvPr>
        </p:nvGrpSpPr>
        <p:grpSpPr>
          <a:xfrm>
            <a:off x="2772229" y="2406492"/>
            <a:ext cx="6647541" cy="1450459"/>
            <a:chOff x="2772229" y="1996540"/>
            <a:chExt cx="6647541" cy="1450459"/>
          </a:xfrm>
        </p:grpSpPr>
        <p:sp>
          <p:nvSpPr>
            <p:cNvPr id="13" name="TextBox 4"/>
            <p:cNvSpPr txBox="1"/>
            <p:nvPr/>
          </p:nvSpPr>
          <p:spPr>
            <a:xfrm>
              <a:off x="3812868" y="1996540"/>
              <a:ext cx="4566285" cy="1245235"/>
            </a:xfrm>
            <a:prstGeom prst="rect">
              <a:avLst/>
            </a:prstGeom>
            <a:noFill/>
          </p:spPr>
          <p:txBody>
            <a:bodyPr wrap="none" rtlCol="0">
              <a:spAutoFit/>
            </a:bodyPr>
            <a:lstStyle/>
            <a:p>
              <a:pPr lvl="0" algn="ctr"/>
              <a:r>
                <a:rPr lang="en-US" altLang="zh-CN" sz="7500" b="1" dirty="0">
                  <a:gradFill>
                    <a:gsLst>
                      <a:gs pos="0">
                        <a:srgbClr val="FBFB11"/>
                      </a:gs>
                      <a:gs pos="100000">
                        <a:srgbClr val="838309"/>
                      </a:gs>
                    </a:gsLst>
                    <a:lin scaled="0"/>
                  </a:gradFill>
                  <a:latin typeface="Microsoft YaHei" panose="020B0503020204020204" charset="-122"/>
                  <a:ea typeface="Microsoft YaHei" panose="020B0503020204020204" charset="-122"/>
                  <a:sym typeface="+mn-ea"/>
                </a:rPr>
                <a:t>IPL</a:t>
              </a:r>
              <a:r>
                <a:rPr lang="zh-CN" altLang="en-US" sz="7500" b="1" dirty="0">
                  <a:gradFill>
                    <a:gsLst>
                      <a:gs pos="0">
                        <a:srgbClr val="FBFB11"/>
                      </a:gs>
                      <a:gs pos="100000">
                        <a:srgbClr val="838309"/>
                      </a:gs>
                    </a:gsLst>
                    <a:lin scaled="0"/>
                  </a:gradFill>
                  <a:latin typeface="Microsoft YaHei" panose="020B0503020204020204" charset="-122"/>
                  <a:ea typeface="Microsoft YaHei" panose="020B0503020204020204" charset="-122"/>
                  <a:sym typeface="+mn-ea"/>
                </a:rPr>
                <a:t>  </a:t>
              </a:r>
              <a:r>
                <a:rPr lang="en-US" altLang="zh-CN" sz="7500" b="1" dirty="0">
                  <a:gradFill>
                    <a:gsLst>
                      <a:gs pos="0">
                        <a:srgbClr val="FBFB11"/>
                      </a:gs>
                      <a:gs pos="100000">
                        <a:srgbClr val="838309"/>
                      </a:gs>
                    </a:gsLst>
                    <a:lin scaled="0"/>
                  </a:gradFill>
                  <a:latin typeface="Microsoft YaHei" panose="020B0503020204020204" charset="-122"/>
                  <a:ea typeface="Microsoft YaHei" panose="020B0503020204020204" charset="-122"/>
                  <a:sym typeface="+mn-ea"/>
                </a:rPr>
                <a:t>2022</a:t>
              </a:r>
              <a:endParaRPr lang="en-US" altLang="zh-CN" sz="7500" b="1" spc="600" dirty="0">
                <a:gradFill>
                  <a:gsLst>
                    <a:gs pos="0">
                      <a:srgbClr val="FBFB11"/>
                    </a:gs>
                    <a:gs pos="100000">
                      <a:srgbClr val="838309"/>
                    </a:gs>
                  </a:gsLst>
                  <a:lin scaled="0"/>
                </a:gradFill>
                <a:latin typeface="Microsoft YaHei" panose="020B0503020204020204" charset="-122"/>
                <a:ea typeface="Microsoft YaHei" panose="020B0503020204020204" charset="-122"/>
                <a:cs typeface="+mn-ea"/>
                <a:sym typeface="+mn-ea"/>
              </a:endParaRPr>
            </a:p>
          </p:txBody>
        </p:sp>
        <p:sp>
          <p:nvSpPr>
            <p:cNvPr id="14" name="矩形 13"/>
            <p:cNvSpPr/>
            <p:nvPr/>
          </p:nvSpPr>
          <p:spPr>
            <a:xfrm>
              <a:off x="2772229" y="3078699"/>
              <a:ext cx="6647541" cy="368300"/>
            </a:xfrm>
            <a:prstGeom prst="rect">
              <a:avLst/>
            </a:prstGeom>
          </p:spPr>
          <p:txBody>
            <a:bodyPr wrap="square">
              <a:spAutoFit/>
            </a:bodyPr>
            <a:lstStyle/>
            <a:p>
              <a:pPr lvl="0" algn="dist"/>
              <a:endParaRPr lang="en-US" altLang="zh-CN" dirty="0">
                <a:solidFill>
                  <a:schemeClr val="accent4">
                    <a:lumMod val="40000"/>
                    <a:lumOff val="60000"/>
                  </a:schemeClr>
                </a:solidFill>
                <a:latin typeface="Calibri" panose="020F0502020204030204" pitchFamily="34" charset="0"/>
                <a:ea typeface="Calibri" panose="020F0502020204030204" pitchFamily="34" charset="0"/>
                <a:cs typeface="+mn-ea"/>
                <a:sym typeface="+mn-lt"/>
              </a:endParaRPr>
            </a:p>
          </p:txBody>
        </p:sp>
      </p:grpSp>
      <p:sp>
        <p:nvSpPr>
          <p:cNvPr id="17" name="矩形 16"/>
          <p:cNvSpPr/>
          <p:nvPr/>
        </p:nvSpPr>
        <p:spPr>
          <a:xfrm>
            <a:off x="4712390" y="3901299"/>
            <a:ext cx="3093575" cy="706755"/>
          </a:xfrm>
          <a:prstGeom prst="rect">
            <a:avLst/>
          </a:prstGeom>
        </p:spPr>
        <p:txBody>
          <a:bodyPr wrap="square">
            <a:spAutoFit/>
          </a:bodyPr>
          <a:lstStyle/>
          <a:p>
            <a:pPr lvl="0" algn="just"/>
            <a:r>
              <a:rPr lang="zh-CN" altLang="en-US" sz="2000" b="1" noProof="0" dirty="0" smtClean="0">
                <a:ln>
                  <a:noFill/>
                </a:ln>
                <a:solidFill>
                  <a:srgbClr val="F6C329"/>
                </a:solidFill>
                <a:effectLst/>
                <a:uLnTx/>
                <a:uFillTx/>
                <a:latin typeface="Times New Roman" panose="02020603050405020304" charset="0"/>
                <a:ea typeface="Microsoft YaHei" panose="020B0503020204020204" charset="-122"/>
                <a:cs typeface="Times New Roman" panose="02020603050405020304" charset="0"/>
                <a:sym typeface="+mn-ea"/>
              </a:rPr>
              <a:t>A</a:t>
            </a:r>
            <a:r>
              <a:rPr lang="en-US" altLang="zh-CN" sz="2000" b="1" noProof="0" dirty="0" smtClean="0">
                <a:ln>
                  <a:noFill/>
                </a:ln>
                <a:solidFill>
                  <a:srgbClr val="F6C329"/>
                </a:solidFill>
                <a:effectLst/>
                <a:uLnTx/>
                <a:uFillTx/>
                <a:latin typeface="Times New Roman" panose="02020603050405020304" charset="0"/>
                <a:ea typeface="Microsoft YaHei" panose="020B0503020204020204" charset="-122"/>
                <a:cs typeface="Times New Roman" panose="02020603050405020304" charset="0"/>
                <a:sym typeface="+mn-ea"/>
              </a:rPr>
              <a:t>uction </a:t>
            </a:r>
            <a:r>
              <a:rPr lang="en-IN" altLang="en-US" sz="2000" b="1" noProof="0" dirty="0" smtClean="0">
                <a:ln>
                  <a:noFill/>
                </a:ln>
                <a:solidFill>
                  <a:srgbClr val="F6C329"/>
                </a:solidFill>
                <a:effectLst/>
                <a:uLnTx/>
                <a:uFillTx/>
                <a:latin typeface="Times New Roman" panose="02020603050405020304" charset="0"/>
                <a:ea typeface="Microsoft YaHei" panose="020B0503020204020204" charset="-122"/>
                <a:cs typeface="Times New Roman" panose="02020603050405020304" charset="0"/>
                <a:sym typeface="+mn-ea"/>
              </a:rPr>
              <a:t> </a:t>
            </a:r>
            <a:r>
              <a:rPr lang="en-US" altLang="zh-CN" sz="2000" b="1" noProof="0" dirty="0" smtClean="0">
                <a:ln>
                  <a:noFill/>
                </a:ln>
                <a:solidFill>
                  <a:srgbClr val="F6C329"/>
                </a:solidFill>
                <a:effectLst/>
                <a:uLnTx/>
                <a:uFillTx/>
                <a:latin typeface="Times New Roman" panose="02020603050405020304" charset="0"/>
                <a:ea typeface="Microsoft YaHei" panose="020B0503020204020204" charset="-122"/>
                <a:cs typeface="Times New Roman" panose="02020603050405020304" charset="0"/>
                <a:sym typeface="+mn-ea"/>
              </a:rPr>
              <a:t>Data </a:t>
            </a:r>
            <a:r>
              <a:rPr lang="en-IN" altLang="en-US" sz="2000" b="1" noProof="0" dirty="0" smtClean="0">
                <a:ln>
                  <a:noFill/>
                </a:ln>
                <a:solidFill>
                  <a:srgbClr val="F6C329"/>
                </a:solidFill>
                <a:effectLst/>
                <a:uLnTx/>
                <a:uFillTx/>
                <a:latin typeface="Times New Roman" panose="02020603050405020304" charset="0"/>
                <a:ea typeface="Microsoft YaHei" panose="020B0503020204020204" charset="-122"/>
                <a:cs typeface="Times New Roman" panose="02020603050405020304" charset="0"/>
                <a:sym typeface="+mn-ea"/>
              </a:rPr>
              <a:t> </a:t>
            </a:r>
            <a:r>
              <a:rPr lang="en-US" altLang="zh-CN" sz="2000" b="1" noProof="0" dirty="0" smtClean="0">
                <a:ln>
                  <a:noFill/>
                </a:ln>
                <a:solidFill>
                  <a:srgbClr val="F6C329"/>
                </a:solidFill>
                <a:effectLst/>
                <a:uLnTx/>
                <a:uFillTx/>
                <a:latin typeface="Times New Roman" panose="02020603050405020304" charset="0"/>
                <a:ea typeface="Microsoft YaHei" panose="020B0503020204020204" charset="-122"/>
                <a:cs typeface="Times New Roman" panose="02020603050405020304" charset="0"/>
                <a:sym typeface="+mn-ea"/>
              </a:rPr>
              <a:t>Analysis</a:t>
            </a:r>
            <a:endParaRPr kumimoji="0" lang="en-US" altLang="zh-CN" sz="2000" b="1" i="0" u="none" strike="noStrike" kern="1200" cap="none" spc="0" normalizeH="0" baseline="0" noProof="0" dirty="0" smtClean="0">
              <a:ln>
                <a:noFill/>
              </a:ln>
              <a:solidFill>
                <a:srgbClr val="F6C329"/>
              </a:solidFill>
              <a:effectLst/>
              <a:uLnTx/>
              <a:uFillTx/>
              <a:latin typeface="Times New Roman" panose="02020603050405020304" charset="0"/>
              <a:ea typeface="Microsoft YaHei" panose="020B0503020204020204" charset="-122"/>
              <a:cs typeface="Times New Roman" panose="02020603050405020304" charset="0"/>
              <a:sym typeface="+mn-ea"/>
            </a:endParaRPr>
          </a:p>
          <a:p>
            <a:pPr lvl="0" algn="just"/>
            <a:endParaRPr kumimoji="0" lang="en-US" altLang="zh-CN" sz="2000" b="1" i="0" u="none" strike="noStrike" kern="1200" cap="none" spc="0" normalizeH="0" baseline="0" noProof="0" dirty="0" smtClean="0">
              <a:ln>
                <a:noFill/>
              </a:ln>
              <a:solidFill>
                <a:srgbClr val="F6C329"/>
              </a:solidFill>
              <a:effectLst/>
              <a:uLnTx/>
              <a:uFillTx/>
              <a:latin typeface="Times New Roman" panose="02020603050405020304" charset="0"/>
              <a:ea typeface="Microsoft YaHei" panose="020B0503020204020204" charset="-122"/>
              <a:cs typeface="Times New Roman" panose="02020603050405020304" charset="0"/>
              <a:sym typeface="+mn-ea"/>
            </a:endParaRPr>
          </a:p>
        </p:txBody>
      </p:sp>
      <p:sp>
        <p:nvSpPr>
          <p:cNvPr id="18" name="椭圆 17"/>
          <p:cNvSpPr/>
          <p:nvPr/>
        </p:nvSpPr>
        <p:spPr>
          <a:xfrm>
            <a:off x="5758509" y="1831327"/>
            <a:ext cx="636881" cy="636881"/>
          </a:xfrm>
          <a:prstGeom prst="ellipse">
            <a:avLst/>
          </a:prstGeom>
          <a:no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pic>
        <p:nvPicPr>
          <p:cNvPr id="2" name="Picture 1" descr="Tata IPL logo_0"/>
          <p:cNvPicPr>
            <a:picLocks noChangeAspect="1"/>
          </p:cNvPicPr>
          <p:nvPr/>
        </p:nvPicPr>
        <p:blipFill>
          <a:blip r:embed="rId5"/>
          <a:stretch>
            <a:fillRect/>
          </a:stretch>
        </p:blipFill>
        <p:spPr>
          <a:xfrm>
            <a:off x="5686425" y="1975485"/>
            <a:ext cx="822960" cy="348615"/>
          </a:xfrm>
          <a:prstGeom prst="rect">
            <a:avLst/>
          </a:prstGeom>
        </p:spPr>
      </p:pic>
      <p:sp>
        <p:nvSpPr>
          <p:cNvPr id="3" name="Text Box 2"/>
          <p:cNvSpPr txBox="1"/>
          <p:nvPr/>
        </p:nvSpPr>
        <p:spPr>
          <a:xfrm>
            <a:off x="1849755" y="5473700"/>
            <a:ext cx="9076055" cy="521970"/>
          </a:xfrm>
          <a:prstGeom prst="rect">
            <a:avLst/>
          </a:prstGeom>
          <a:noFill/>
        </p:spPr>
        <p:txBody>
          <a:bodyPr wrap="square" rtlCol="0">
            <a:spAutoFit/>
          </a:bodyPr>
          <a:p>
            <a:r>
              <a:rPr lang="en-IN" altLang="en-US" sz="2800" b="1">
                <a:gradFill>
                  <a:gsLst>
                    <a:gs pos="0">
                      <a:srgbClr val="FBFB11"/>
                    </a:gs>
                    <a:gs pos="100000">
                      <a:srgbClr val="838309"/>
                    </a:gs>
                  </a:gsLst>
                  <a:lin scaled="0"/>
                </a:gradFill>
                <a:latin typeface="Times New Roman" panose="02020603050405020304" charset="0"/>
                <a:cs typeface="Times New Roman" panose="02020603050405020304" charset="0"/>
              </a:rPr>
              <a:t>SUBMITTED TO - Dr. SOUMYA RANJAN MISHRA</a:t>
            </a:r>
            <a:endParaRPr lang="en-IN" altLang="en-US" sz="2800" b="1">
              <a:gradFill>
                <a:gsLst>
                  <a:gs pos="0">
                    <a:srgbClr val="FBFB11"/>
                  </a:gs>
                  <a:gs pos="100000">
                    <a:srgbClr val="838309"/>
                  </a:gs>
                </a:gsLst>
                <a:lin scaled="0"/>
              </a:gra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000" advClick="0" advTm="3000">
        <p:cover dir="d"/>
      </p:transition>
    </mc:Choice>
    <mc:Fallback>
      <p:transition spd="slow" advClick="0" advTm="3000">
        <p:cover dir="d"/>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1861016" y="474959"/>
            <a:ext cx="5965190" cy="706755"/>
          </a:xfrm>
          <a:prstGeom prst="rect">
            <a:avLst/>
          </a:prstGeom>
          <a:noFill/>
        </p:spPr>
        <p:txBody>
          <a:bodyPr wrap="none">
            <a:spAutoFit/>
          </a:bodyPr>
          <a:lstStyle/>
          <a:p>
            <a:pPr algn="ctr"/>
            <a:r>
              <a:rPr lang="en-IN" altLang="zh-CN" sz="40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DATA PREPROCESSING</a:t>
            </a:r>
            <a:endParaRPr lang="en-IN" altLang="zh-CN" sz="40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7" name="矩形 26"/>
          <p:cNvSpPr/>
          <p:nvPr/>
        </p:nvSpPr>
        <p:spPr>
          <a:xfrm>
            <a:off x="259080" y="334645"/>
            <a:ext cx="1264920" cy="9874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04</a:t>
            </a:r>
            <a:endParaRPr lang="en-US" altLang="zh-CN" sz="2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grpSp>
        <p:nvGrpSpPr>
          <p:cNvPr id="33" name="组合 32"/>
          <p:cNvGrpSpPr/>
          <p:nvPr/>
        </p:nvGrpSpPr>
        <p:grpSpPr>
          <a:xfrm>
            <a:off x="346710" y="280670"/>
            <a:ext cx="1052195" cy="1129665"/>
            <a:chOff x="2668588" y="1189513"/>
            <a:chExt cx="3238500" cy="4047650"/>
          </a:xfrm>
          <a:solidFill>
            <a:schemeClr val="accent4">
              <a:lumMod val="40000"/>
              <a:lumOff val="60000"/>
            </a:schemeClr>
          </a:solidFill>
        </p:grpSpPr>
        <p:grpSp>
          <p:nvGrpSpPr>
            <p:cNvPr id="34" name="组合 33"/>
            <p:cNvGrpSpPr/>
            <p:nvPr/>
          </p:nvGrpSpPr>
          <p:grpSpPr>
            <a:xfrm>
              <a:off x="2668588" y="1189513"/>
              <a:ext cx="3238500" cy="1309688"/>
              <a:chOff x="4478338" y="1241901"/>
              <a:chExt cx="3238500" cy="1309688"/>
            </a:xfrm>
            <a:grpFill/>
          </p:grpSpPr>
          <p:sp>
            <p:nvSpPr>
              <p:cNvPr id="39"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latin typeface="Times New Roman" panose="02020603050405020304" charset="0"/>
                  <a:cs typeface="Times New Roman" panose="02020603050405020304" charset="0"/>
                </a:endParaRPr>
              </a:p>
            </p:txBody>
          </p:sp>
          <p:sp>
            <p:nvSpPr>
              <p:cNvPr id="40"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latin typeface="Times New Roman" panose="02020603050405020304" charset="0"/>
                  <a:cs typeface="Times New Roman" panose="02020603050405020304" charset="0"/>
                </a:endParaRPr>
              </a:p>
            </p:txBody>
          </p:sp>
        </p:grpSp>
        <p:grpSp>
          <p:nvGrpSpPr>
            <p:cNvPr id="35" name="组合 34"/>
            <p:cNvGrpSpPr/>
            <p:nvPr/>
          </p:nvGrpSpPr>
          <p:grpSpPr>
            <a:xfrm>
              <a:off x="2668588" y="3924300"/>
              <a:ext cx="3238500" cy="1312863"/>
              <a:chOff x="4478338" y="3976688"/>
              <a:chExt cx="3238500" cy="1312863"/>
            </a:xfrm>
            <a:grpFill/>
          </p:grpSpPr>
          <p:sp>
            <p:nvSpPr>
              <p:cNvPr id="36"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latin typeface="Times New Roman" panose="02020603050405020304" charset="0"/>
                  <a:cs typeface="Times New Roman" panose="02020603050405020304" charset="0"/>
                </a:endParaRPr>
              </a:p>
            </p:txBody>
          </p:sp>
          <p:sp>
            <p:nvSpPr>
              <p:cNvPr id="37"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Times New Roman" panose="02020603050405020304" charset="0"/>
                  <a:cs typeface="Times New Roman" panose="02020603050405020304" charset="0"/>
                </a:endParaRPr>
              </a:p>
            </p:txBody>
          </p:sp>
          <p:sp>
            <p:nvSpPr>
              <p:cNvPr id="38"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latin typeface="Times New Roman" panose="02020603050405020304" charset="0"/>
                  <a:cs typeface="Times New Roman" panose="02020603050405020304" charset="0"/>
                </a:endParaRPr>
              </a:p>
            </p:txBody>
          </p:sp>
        </p:grpSp>
      </p:grpSp>
      <p:sp>
        <p:nvSpPr>
          <p:cNvPr id="41" name="矩形 40"/>
          <p:cNvSpPr/>
          <p:nvPr/>
        </p:nvSpPr>
        <p:spPr>
          <a:xfrm>
            <a:off x="1524001" y="6222739"/>
            <a:ext cx="9142810" cy="99413"/>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rtlCol="0" anchor="ctr"/>
          <a:lstStyle/>
          <a:p>
            <a:pPr algn="ctr"/>
            <a:endParaRPr lang="zh-CN" altLang="en-US">
              <a:solidFill>
                <a:srgbClr val="404040"/>
              </a:solidFill>
              <a:latin typeface="Times New Roman" panose="02020603050405020304" charset="0"/>
              <a:ea typeface="Calibri" panose="020F0502020204030204" pitchFamily="34" charset="0"/>
              <a:cs typeface="Times New Roman" panose="02020603050405020304" charset="0"/>
            </a:endParaRPr>
          </a:p>
        </p:txBody>
      </p:sp>
      <p:sp>
        <p:nvSpPr>
          <p:cNvPr id="48" name="Shape 4159"/>
          <p:cNvSpPr/>
          <p:nvPr/>
        </p:nvSpPr>
        <p:spPr>
          <a:xfrm rot="2218901">
            <a:off x="7371858" y="1670652"/>
            <a:ext cx="952064" cy="90224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9161" y="606"/>
                  <a:pt x="1961" y="7806"/>
                  <a:pt x="0" y="21600"/>
                </a:cubicBezTo>
              </a:path>
            </a:pathLst>
          </a:custGeom>
          <a:ln w="3175">
            <a:solidFill>
              <a:schemeClr val="accent4">
                <a:lumMod val="40000"/>
                <a:lumOff val="60000"/>
              </a:schemeClr>
            </a:solidFill>
            <a:miter lim="400000"/>
            <a:headEnd type="triangle"/>
            <a:tailEnd type="oval"/>
          </a:ln>
        </p:spPr>
        <p:txBody>
          <a:bodyPr/>
          <a:lstStyle/>
          <a:p>
            <a:endParaRPr>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49" name="Shape 4159"/>
          <p:cNvSpPr/>
          <p:nvPr/>
        </p:nvSpPr>
        <p:spPr>
          <a:xfrm rot="20065798" flipV="1">
            <a:off x="7291198" y="3996568"/>
            <a:ext cx="952064" cy="90224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9161" y="606"/>
                  <a:pt x="1961" y="7806"/>
                  <a:pt x="0" y="21600"/>
                </a:cubicBezTo>
              </a:path>
            </a:pathLst>
          </a:custGeom>
          <a:ln w="3175">
            <a:solidFill>
              <a:schemeClr val="accent4">
                <a:lumMod val="40000"/>
                <a:lumOff val="60000"/>
              </a:schemeClr>
            </a:solidFill>
            <a:miter lim="400000"/>
            <a:headEnd type="triangle"/>
            <a:tailEnd type="oval"/>
          </a:ln>
        </p:spPr>
        <p:txBody>
          <a:bodyPr/>
          <a:lstStyle/>
          <a:p>
            <a:endParaRPr>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55" name="TextBox 119"/>
          <p:cNvSpPr txBox="1"/>
          <p:nvPr/>
        </p:nvSpPr>
        <p:spPr>
          <a:xfrm>
            <a:off x="8499475" y="4512945"/>
            <a:ext cx="3529965" cy="368935"/>
          </a:xfrm>
          <a:prstGeom prst="rect">
            <a:avLst/>
          </a:prstGeom>
          <a:noFill/>
        </p:spPr>
        <p:txBody>
          <a:bodyPr wrap="square" lIns="0" tIns="0" rIns="0" bIns="0" rtlCol="0">
            <a:spAutoFit/>
          </a:bodyPr>
          <a:lstStyle/>
          <a:p>
            <a:r>
              <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rPr>
              <a:t>1. IMPORT LIBRARIES</a:t>
            </a:r>
            <a:endPar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56" name="Shape 4159"/>
          <p:cNvSpPr/>
          <p:nvPr/>
        </p:nvSpPr>
        <p:spPr>
          <a:xfrm rot="19381099" flipH="1">
            <a:off x="3895561" y="1670652"/>
            <a:ext cx="952064" cy="90224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9161" y="606"/>
                  <a:pt x="1961" y="7806"/>
                  <a:pt x="0" y="21600"/>
                </a:cubicBezTo>
              </a:path>
            </a:pathLst>
          </a:custGeom>
          <a:ln w="3175">
            <a:solidFill>
              <a:schemeClr val="accent4">
                <a:lumMod val="40000"/>
                <a:lumOff val="60000"/>
              </a:schemeClr>
            </a:solidFill>
            <a:miter lim="400000"/>
            <a:headEnd type="triangle"/>
            <a:tailEnd type="oval"/>
          </a:ln>
        </p:spPr>
        <p:txBody>
          <a:bodyPr/>
          <a:lstStyle/>
          <a:p>
            <a:endParaRPr>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57" name="Shape 4159"/>
          <p:cNvSpPr/>
          <p:nvPr/>
        </p:nvSpPr>
        <p:spPr>
          <a:xfrm rot="1054202" flipH="1" flipV="1">
            <a:off x="3964541" y="3996568"/>
            <a:ext cx="952064" cy="90224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9161" y="606"/>
                  <a:pt x="1961" y="7806"/>
                  <a:pt x="0" y="21600"/>
                </a:cubicBezTo>
              </a:path>
            </a:pathLst>
          </a:custGeom>
          <a:ln w="3175">
            <a:solidFill>
              <a:schemeClr val="accent4">
                <a:lumMod val="40000"/>
                <a:lumOff val="60000"/>
              </a:schemeClr>
            </a:solidFill>
            <a:miter lim="400000"/>
            <a:headEnd type="triangle"/>
            <a:tailEnd type="oval"/>
          </a:ln>
        </p:spPr>
        <p:txBody>
          <a:bodyPr/>
          <a:lstStyle/>
          <a:p>
            <a:endParaRPr>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58" name="Freeform 29"/>
          <p:cNvSpPr/>
          <p:nvPr/>
        </p:nvSpPr>
        <p:spPr bwMode="auto">
          <a:xfrm>
            <a:off x="5766388" y="3337923"/>
            <a:ext cx="650046" cy="1771553"/>
          </a:xfrm>
          <a:custGeom>
            <a:avLst/>
            <a:gdLst>
              <a:gd name="T0" fmla="*/ 183 w 278"/>
              <a:gd name="T1" fmla="*/ 249 h 757"/>
              <a:gd name="T2" fmla="*/ 156 w 278"/>
              <a:gd name="T3" fmla="*/ 0 h 757"/>
              <a:gd name="T4" fmla="*/ 143 w 278"/>
              <a:gd name="T5" fmla="*/ 2 h 757"/>
              <a:gd name="T6" fmla="*/ 122 w 278"/>
              <a:gd name="T7" fmla="*/ 257 h 757"/>
              <a:gd name="T8" fmla="*/ 14 w 278"/>
              <a:gd name="T9" fmla="*/ 198 h 757"/>
              <a:gd name="T10" fmla="*/ 0 w 278"/>
              <a:gd name="T11" fmla="*/ 231 h 757"/>
              <a:gd name="T12" fmla="*/ 111 w 278"/>
              <a:gd name="T13" fmla="*/ 352 h 757"/>
              <a:gd name="T14" fmla="*/ 82 w 278"/>
              <a:gd name="T15" fmla="*/ 753 h 757"/>
              <a:gd name="T16" fmla="*/ 239 w 278"/>
              <a:gd name="T17" fmla="*/ 757 h 757"/>
              <a:gd name="T18" fmla="*/ 194 w 278"/>
              <a:gd name="T19" fmla="*/ 351 h 757"/>
              <a:gd name="T20" fmla="*/ 278 w 278"/>
              <a:gd name="T21" fmla="*/ 238 h 757"/>
              <a:gd name="T22" fmla="*/ 259 w 278"/>
              <a:gd name="T23" fmla="*/ 195 h 757"/>
              <a:gd name="T24" fmla="*/ 183 w 278"/>
              <a:gd name="T25" fmla="*/ 249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757">
                <a:moveTo>
                  <a:pt x="183" y="249"/>
                </a:moveTo>
                <a:cubicBezTo>
                  <a:pt x="183" y="249"/>
                  <a:pt x="178" y="167"/>
                  <a:pt x="156" y="0"/>
                </a:cubicBezTo>
                <a:cubicBezTo>
                  <a:pt x="152" y="1"/>
                  <a:pt x="148" y="2"/>
                  <a:pt x="143" y="2"/>
                </a:cubicBezTo>
                <a:cubicBezTo>
                  <a:pt x="136" y="75"/>
                  <a:pt x="124" y="201"/>
                  <a:pt x="122" y="257"/>
                </a:cubicBezTo>
                <a:cubicBezTo>
                  <a:pt x="121" y="263"/>
                  <a:pt x="85" y="221"/>
                  <a:pt x="14" y="198"/>
                </a:cubicBezTo>
                <a:cubicBezTo>
                  <a:pt x="10" y="209"/>
                  <a:pt x="5" y="220"/>
                  <a:pt x="0" y="231"/>
                </a:cubicBezTo>
                <a:cubicBezTo>
                  <a:pt x="46" y="263"/>
                  <a:pt x="98" y="308"/>
                  <a:pt x="111" y="352"/>
                </a:cubicBezTo>
                <a:cubicBezTo>
                  <a:pt x="111" y="352"/>
                  <a:pt x="110" y="624"/>
                  <a:pt x="82" y="753"/>
                </a:cubicBezTo>
                <a:cubicBezTo>
                  <a:pt x="82" y="753"/>
                  <a:pt x="179" y="727"/>
                  <a:pt x="239" y="757"/>
                </a:cubicBezTo>
                <a:cubicBezTo>
                  <a:pt x="203" y="698"/>
                  <a:pt x="194" y="351"/>
                  <a:pt x="194" y="351"/>
                </a:cubicBezTo>
                <a:cubicBezTo>
                  <a:pt x="207" y="304"/>
                  <a:pt x="241" y="266"/>
                  <a:pt x="278" y="238"/>
                </a:cubicBezTo>
                <a:cubicBezTo>
                  <a:pt x="271" y="224"/>
                  <a:pt x="264" y="209"/>
                  <a:pt x="259" y="195"/>
                </a:cubicBezTo>
                <a:cubicBezTo>
                  <a:pt x="231" y="206"/>
                  <a:pt x="203" y="223"/>
                  <a:pt x="183" y="249"/>
                </a:cubicBezTo>
                <a:close/>
              </a:path>
            </a:pathLst>
          </a:custGeom>
          <a:solidFill>
            <a:schemeClr val="accent4">
              <a:lumMod val="75000"/>
            </a:schemeClr>
          </a:solidFill>
          <a:ln>
            <a:noFill/>
          </a:ln>
        </p:spPr>
        <p:txBody>
          <a:bodyPr vert="horz" wrap="square" lIns="68576" tIns="34289" rIns="68576" bIns="34289" numCol="1" anchor="t" anchorCtr="0" compatLnSpc="1"/>
          <a:lstStyle/>
          <a:p>
            <a:endParaRPr lang="id-ID">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grpSp>
        <p:nvGrpSpPr>
          <p:cNvPr id="59" name="Group 2"/>
          <p:cNvGrpSpPr/>
          <p:nvPr/>
        </p:nvGrpSpPr>
        <p:grpSpPr>
          <a:xfrm>
            <a:off x="4394861" y="1836628"/>
            <a:ext cx="3426431" cy="2364452"/>
            <a:chOff x="3827689" y="1960108"/>
            <a:chExt cx="4568825" cy="3152775"/>
          </a:xfrm>
        </p:grpSpPr>
        <p:sp>
          <p:nvSpPr>
            <p:cNvPr id="60" name="Freeform 30"/>
            <p:cNvSpPr/>
            <p:nvPr/>
          </p:nvSpPr>
          <p:spPr bwMode="auto">
            <a:xfrm>
              <a:off x="5727926" y="1960108"/>
              <a:ext cx="736600" cy="1362074"/>
            </a:xfrm>
            <a:custGeom>
              <a:avLst/>
              <a:gdLst>
                <a:gd name="T0" fmla="*/ 123 w 236"/>
                <a:gd name="T1" fmla="*/ 0 h 436"/>
                <a:gd name="T2" fmla="*/ 6 w 236"/>
                <a:gd name="T3" fmla="*/ 218 h 436"/>
                <a:gd name="T4" fmla="*/ 0 w 236"/>
                <a:gd name="T5" fmla="*/ 219 h 436"/>
                <a:gd name="T6" fmla="*/ 105 w 236"/>
                <a:gd name="T7" fmla="*/ 5 h 436"/>
                <a:gd name="T8" fmla="*/ 105 w 236"/>
                <a:gd name="T9" fmla="*/ 432 h 436"/>
                <a:gd name="T10" fmla="*/ 116 w 236"/>
                <a:gd name="T11" fmla="*/ 436 h 436"/>
                <a:gd name="T12" fmla="*/ 236 w 236"/>
                <a:gd name="T13" fmla="*/ 218 h 436"/>
                <a:gd name="T14" fmla="*/ 123 w 236"/>
                <a:gd name="T15" fmla="*/ 0 h 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436">
                  <a:moveTo>
                    <a:pt x="123" y="0"/>
                  </a:moveTo>
                  <a:cubicBezTo>
                    <a:pt x="123" y="0"/>
                    <a:pt x="6" y="98"/>
                    <a:pt x="6" y="218"/>
                  </a:cubicBezTo>
                  <a:cubicBezTo>
                    <a:pt x="6" y="219"/>
                    <a:pt x="0" y="219"/>
                    <a:pt x="0" y="219"/>
                  </a:cubicBezTo>
                  <a:cubicBezTo>
                    <a:pt x="0" y="113"/>
                    <a:pt x="85" y="25"/>
                    <a:pt x="105" y="5"/>
                  </a:cubicBezTo>
                  <a:cubicBezTo>
                    <a:pt x="105" y="432"/>
                    <a:pt x="105" y="432"/>
                    <a:pt x="105" y="432"/>
                  </a:cubicBezTo>
                  <a:cubicBezTo>
                    <a:pt x="121" y="435"/>
                    <a:pt x="116" y="436"/>
                    <a:pt x="116" y="436"/>
                  </a:cubicBezTo>
                  <a:cubicBezTo>
                    <a:pt x="116" y="436"/>
                    <a:pt x="236" y="339"/>
                    <a:pt x="236" y="218"/>
                  </a:cubicBezTo>
                  <a:cubicBezTo>
                    <a:pt x="236" y="98"/>
                    <a:pt x="123" y="0"/>
                    <a:pt x="123" y="0"/>
                  </a:cubicBezTo>
                  <a:close/>
                </a:path>
              </a:pathLst>
            </a:custGeom>
            <a:solidFill>
              <a:schemeClr val="accent4">
                <a:lumMod val="40000"/>
                <a:lumOff val="6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61" name="Freeform 31"/>
            <p:cNvSpPr/>
            <p:nvPr/>
          </p:nvSpPr>
          <p:spPr bwMode="auto">
            <a:xfrm>
              <a:off x="7459889" y="4195308"/>
              <a:ext cx="936625" cy="693738"/>
            </a:xfrm>
            <a:custGeom>
              <a:avLst/>
              <a:gdLst>
                <a:gd name="T0" fmla="*/ 180 w 300"/>
                <a:gd name="T1" fmla="*/ 31 h 222"/>
                <a:gd name="T2" fmla="*/ 0 w 300"/>
                <a:gd name="T3" fmla="*/ 55 h 222"/>
                <a:gd name="T4" fmla="*/ 120 w 300"/>
                <a:gd name="T5" fmla="*/ 191 h 222"/>
                <a:gd name="T6" fmla="*/ 300 w 300"/>
                <a:gd name="T7" fmla="*/ 167 h 222"/>
                <a:gd name="T8" fmla="*/ 180 w 300"/>
                <a:gd name="T9" fmla="*/ 31 h 222"/>
              </a:gdLst>
              <a:ahLst/>
              <a:cxnLst>
                <a:cxn ang="0">
                  <a:pos x="T0" y="T1"/>
                </a:cxn>
                <a:cxn ang="0">
                  <a:pos x="T2" y="T3"/>
                </a:cxn>
                <a:cxn ang="0">
                  <a:pos x="T4" y="T5"/>
                </a:cxn>
                <a:cxn ang="0">
                  <a:pos x="T6" y="T7"/>
                </a:cxn>
                <a:cxn ang="0">
                  <a:pos x="T8" y="T9"/>
                </a:cxn>
              </a:cxnLst>
              <a:rect l="0" t="0" r="r" b="b"/>
              <a:pathLst>
                <a:path w="300" h="222">
                  <a:moveTo>
                    <a:pt x="180" y="31"/>
                  </a:moveTo>
                  <a:cubicBezTo>
                    <a:pt x="97" y="0"/>
                    <a:pt x="0" y="55"/>
                    <a:pt x="0" y="55"/>
                  </a:cubicBezTo>
                  <a:cubicBezTo>
                    <a:pt x="0" y="55"/>
                    <a:pt x="37" y="160"/>
                    <a:pt x="120" y="191"/>
                  </a:cubicBezTo>
                  <a:cubicBezTo>
                    <a:pt x="202" y="222"/>
                    <a:pt x="300" y="167"/>
                    <a:pt x="300" y="167"/>
                  </a:cubicBezTo>
                  <a:cubicBezTo>
                    <a:pt x="300" y="167"/>
                    <a:pt x="263" y="62"/>
                    <a:pt x="180" y="31"/>
                  </a:cubicBezTo>
                  <a:close/>
                </a:path>
              </a:pathLst>
            </a:custGeom>
            <a:solidFill>
              <a:schemeClr val="accent4">
                <a:lumMod val="60000"/>
                <a:lumOff val="4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62" name="Freeform 32"/>
            <p:cNvSpPr/>
            <p:nvPr/>
          </p:nvSpPr>
          <p:spPr bwMode="auto">
            <a:xfrm>
              <a:off x="7472589" y="2682420"/>
              <a:ext cx="908050" cy="714375"/>
            </a:xfrm>
            <a:custGeom>
              <a:avLst/>
              <a:gdLst>
                <a:gd name="T0" fmla="*/ 181 w 291"/>
                <a:gd name="T1" fmla="*/ 192 h 229"/>
                <a:gd name="T2" fmla="*/ 291 w 291"/>
                <a:gd name="T3" fmla="*/ 48 h 229"/>
                <a:gd name="T4" fmla="*/ 110 w 291"/>
                <a:gd name="T5" fmla="*/ 36 h 229"/>
                <a:gd name="T6" fmla="*/ 0 w 291"/>
                <a:gd name="T7" fmla="*/ 180 h 229"/>
                <a:gd name="T8" fmla="*/ 181 w 291"/>
                <a:gd name="T9" fmla="*/ 192 h 229"/>
              </a:gdLst>
              <a:ahLst/>
              <a:cxnLst>
                <a:cxn ang="0">
                  <a:pos x="T0" y="T1"/>
                </a:cxn>
                <a:cxn ang="0">
                  <a:pos x="T2" y="T3"/>
                </a:cxn>
                <a:cxn ang="0">
                  <a:pos x="T4" y="T5"/>
                </a:cxn>
                <a:cxn ang="0">
                  <a:pos x="T6" y="T7"/>
                </a:cxn>
                <a:cxn ang="0">
                  <a:pos x="T8" y="T9"/>
                </a:cxn>
              </a:cxnLst>
              <a:rect l="0" t="0" r="r" b="b"/>
              <a:pathLst>
                <a:path w="291" h="229">
                  <a:moveTo>
                    <a:pt x="181" y="192"/>
                  </a:moveTo>
                  <a:cubicBezTo>
                    <a:pt x="261" y="156"/>
                    <a:pt x="291" y="48"/>
                    <a:pt x="291" y="48"/>
                  </a:cubicBezTo>
                  <a:cubicBezTo>
                    <a:pt x="291" y="48"/>
                    <a:pt x="191" y="0"/>
                    <a:pt x="110" y="36"/>
                  </a:cubicBezTo>
                  <a:cubicBezTo>
                    <a:pt x="30" y="73"/>
                    <a:pt x="0" y="180"/>
                    <a:pt x="0" y="180"/>
                  </a:cubicBezTo>
                  <a:cubicBezTo>
                    <a:pt x="0" y="180"/>
                    <a:pt x="100" y="229"/>
                    <a:pt x="181" y="192"/>
                  </a:cubicBezTo>
                  <a:close/>
                </a:path>
              </a:pathLst>
            </a:custGeom>
            <a:solidFill>
              <a:schemeClr val="accent4">
                <a:lumMod val="60000"/>
                <a:lumOff val="4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63" name="Freeform 32"/>
            <p:cNvSpPr/>
            <p:nvPr/>
          </p:nvSpPr>
          <p:spPr bwMode="auto">
            <a:xfrm>
              <a:off x="6386739" y="4068308"/>
              <a:ext cx="1023938" cy="1044575"/>
            </a:xfrm>
            <a:custGeom>
              <a:avLst/>
              <a:gdLst>
                <a:gd name="T0" fmla="*/ 7 w 328"/>
                <a:gd name="T1" fmla="*/ 13 h 335"/>
                <a:gd name="T2" fmla="*/ 25 w 328"/>
                <a:gd name="T3" fmla="*/ 161 h 335"/>
                <a:gd name="T4" fmla="*/ 44 w 328"/>
                <a:gd name="T5" fmla="*/ 204 h 335"/>
                <a:gd name="T6" fmla="*/ 79 w 328"/>
                <a:gd name="T7" fmla="*/ 250 h 335"/>
                <a:gd name="T8" fmla="*/ 315 w 328"/>
                <a:gd name="T9" fmla="*/ 321 h 335"/>
                <a:gd name="T10" fmla="*/ 243 w 328"/>
                <a:gd name="T11" fmla="*/ 85 h 335"/>
                <a:gd name="T12" fmla="*/ 7 w 328"/>
                <a:gd name="T13" fmla="*/ 13 h 335"/>
              </a:gdLst>
              <a:ahLst/>
              <a:cxnLst>
                <a:cxn ang="0">
                  <a:pos x="T0" y="T1"/>
                </a:cxn>
                <a:cxn ang="0">
                  <a:pos x="T2" y="T3"/>
                </a:cxn>
                <a:cxn ang="0">
                  <a:pos x="T4" y="T5"/>
                </a:cxn>
                <a:cxn ang="0">
                  <a:pos x="T6" y="T7"/>
                </a:cxn>
                <a:cxn ang="0">
                  <a:pos x="T8" y="T9"/>
                </a:cxn>
                <a:cxn ang="0">
                  <a:pos x="T10" y="T11"/>
                </a:cxn>
                <a:cxn ang="0">
                  <a:pos x="T12" y="T13"/>
                </a:cxn>
              </a:cxnLst>
              <a:rect l="0" t="0" r="r" b="b"/>
              <a:pathLst>
                <a:path w="328" h="335">
                  <a:moveTo>
                    <a:pt x="7" y="13"/>
                  </a:moveTo>
                  <a:cubicBezTo>
                    <a:pt x="7" y="13"/>
                    <a:pt x="0" y="87"/>
                    <a:pt x="25" y="161"/>
                  </a:cubicBezTo>
                  <a:cubicBezTo>
                    <a:pt x="30" y="175"/>
                    <a:pt x="37" y="190"/>
                    <a:pt x="44" y="204"/>
                  </a:cubicBezTo>
                  <a:cubicBezTo>
                    <a:pt x="54" y="220"/>
                    <a:pt x="65" y="236"/>
                    <a:pt x="79" y="250"/>
                  </a:cubicBezTo>
                  <a:cubicBezTo>
                    <a:pt x="164" y="335"/>
                    <a:pt x="315" y="321"/>
                    <a:pt x="315" y="321"/>
                  </a:cubicBezTo>
                  <a:cubicBezTo>
                    <a:pt x="315" y="321"/>
                    <a:pt x="328" y="170"/>
                    <a:pt x="243" y="85"/>
                  </a:cubicBezTo>
                  <a:cubicBezTo>
                    <a:pt x="158" y="0"/>
                    <a:pt x="7" y="13"/>
                    <a:pt x="7" y="13"/>
                  </a:cubicBezTo>
                  <a:close/>
                </a:path>
              </a:pathLst>
            </a:custGeom>
            <a:solidFill>
              <a:schemeClr val="accent4">
                <a:lumMod val="40000"/>
                <a:lumOff val="6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64" name="Freeform 34"/>
            <p:cNvSpPr/>
            <p:nvPr/>
          </p:nvSpPr>
          <p:spPr bwMode="auto">
            <a:xfrm>
              <a:off x="6386739" y="2463345"/>
              <a:ext cx="1044575" cy="1046163"/>
            </a:xfrm>
            <a:custGeom>
              <a:avLst/>
              <a:gdLst>
                <a:gd name="T0" fmla="*/ 13 w 335"/>
                <a:gd name="T1" fmla="*/ 321 h 335"/>
                <a:gd name="T2" fmla="*/ 250 w 335"/>
                <a:gd name="T3" fmla="*/ 249 h 335"/>
                <a:gd name="T4" fmla="*/ 322 w 335"/>
                <a:gd name="T5" fmla="*/ 13 h 335"/>
                <a:gd name="T6" fmla="*/ 85 w 335"/>
                <a:gd name="T7" fmla="*/ 85 h 335"/>
                <a:gd name="T8" fmla="*/ 13 w 335"/>
                <a:gd name="T9" fmla="*/ 321 h 335"/>
              </a:gdLst>
              <a:ahLst/>
              <a:cxnLst>
                <a:cxn ang="0">
                  <a:pos x="T0" y="T1"/>
                </a:cxn>
                <a:cxn ang="0">
                  <a:pos x="T2" y="T3"/>
                </a:cxn>
                <a:cxn ang="0">
                  <a:pos x="T4" y="T5"/>
                </a:cxn>
                <a:cxn ang="0">
                  <a:pos x="T6" y="T7"/>
                </a:cxn>
                <a:cxn ang="0">
                  <a:pos x="T8" y="T9"/>
                </a:cxn>
              </a:cxnLst>
              <a:rect l="0" t="0" r="r" b="b"/>
              <a:pathLst>
                <a:path w="335" h="335">
                  <a:moveTo>
                    <a:pt x="13" y="321"/>
                  </a:moveTo>
                  <a:cubicBezTo>
                    <a:pt x="13" y="321"/>
                    <a:pt x="165" y="335"/>
                    <a:pt x="250" y="249"/>
                  </a:cubicBezTo>
                  <a:cubicBezTo>
                    <a:pt x="335" y="164"/>
                    <a:pt x="322" y="13"/>
                    <a:pt x="322" y="13"/>
                  </a:cubicBezTo>
                  <a:cubicBezTo>
                    <a:pt x="322" y="13"/>
                    <a:pt x="170" y="0"/>
                    <a:pt x="85" y="85"/>
                  </a:cubicBezTo>
                  <a:cubicBezTo>
                    <a:pt x="0" y="170"/>
                    <a:pt x="13" y="321"/>
                    <a:pt x="13" y="321"/>
                  </a:cubicBezTo>
                  <a:close/>
                </a:path>
              </a:pathLst>
            </a:custGeom>
            <a:solidFill>
              <a:schemeClr val="accent4">
                <a:lumMod val="40000"/>
                <a:lumOff val="6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65" name="Freeform 42"/>
            <p:cNvSpPr/>
            <p:nvPr/>
          </p:nvSpPr>
          <p:spPr bwMode="auto">
            <a:xfrm>
              <a:off x="5718402" y="1975983"/>
              <a:ext cx="338138" cy="1339850"/>
            </a:xfrm>
            <a:custGeom>
              <a:avLst/>
              <a:gdLst>
                <a:gd name="T0" fmla="*/ 3 w 108"/>
                <a:gd name="T1" fmla="*/ 214 h 429"/>
                <a:gd name="T2" fmla="*/ 0 w 108"/>
                <a:gd name="T3" fmla="*/ 214 h 429"/>
                <a:gd name="T4" fmla="*/ 108 w 108"/>
                <a:gd name="T5" fmla="*/ 429 h 429"/>
                <a:gd name="T6" fmla="*/ 108 w 108"/>
                <a:gd name="T7" fmla="*/ 427 h 429"/>
                <a:gd name="T8" fmla="*/ 108 w 108"/>
                <a:gd name="T9" fmla="*/ 0 h 429"/>
                <a:gd name="T10" fmla="*/ 3 w 108"/>
                <a:gd name="T11" fmla="*/ 214 h 429"/>
              </a:gdLst>
              <a:ahLst/>
              <a:cxnLst>
                <a:cxn ang="0">
                  <a:pos x="T0" y="T1"/>
                </a:cxn>
                <a:cxn ang="0">
                  <a:pos x="T2" y="T3"/>
                </a:cxn>
                <a:cxn ang="0">
                  <a:pos x="T4" y="T5"/>
                </a:cxn>
                <a:cxn ang="0">
                  <a:pos x="T6" y="T7"/>
                </a:cxn>
                <a:cxn ang="0">
                  <a:pos x="T8" y="T9"/>
                </a:cxn>
                <a:cxn ang="0">
                  <a:pos x="T10" y="T11"/>
                </a:cxn>
              </a:cxnLst>
              <a:rect l="0" t="0" r="r" b="b"/>
              <a:pathLst>
                <a:path w="108" h="429">
                  <a:moveTo>
                    <a:pt x="3" y="214"/>
                  </a:moveTo>
                  <a:cubicBezTo>
                    <a:pt x="3" y="214"/>
                    <a:pt x="0" y="214"/>
                    <a:pt x="0" y="214"/>
                  </a:cubicBezTo>
                  <a:cubicBezTo>
                    <a:pt x="0" y="321"/>
                    <a:pt x="88" y="409"/>
                    <a:pt x="108" y="429"/>
                  </a:cubicBezTo>
                  <a:cubicBezTo>
                    <a:pt x="108" y="427"/>
                    <a:pt x="108" y="427"/>
                    <a:pt x="108" y="427"/>
                  </a:cubicBezTo>
                  <a:cubicBezTo>
                    <a:pt x="108" y="0"/>
                    <a:pt x="108" y="0"/>
                    <a:pt x="108" y="0"/>
                  </a:cubicBezTo>
                  <a:cubicBezTo>
                    <a:pt x="88" y="20"/>
                    <a:pt x="3" y="108"/>
                    <a:pt x="3" y="214"/>
                  </a:cubicBezTo>
                  <a:close/>
                </a:path>
              </a:pathLst>
            </a:custGeom>
            <a:solidFill>
              <a:schemeClr val="accent4">
                <a:lumMod val="60000"/>
                <a:lumOff val="4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66" name="Freeform 52"/>
            <p:cNvSpPr/>
            <p:nvPr/>
          </p:nvSpPr>
          <p:spPr bwMode="auto">
            <a:xfrm>
              <a:off x="3827689" y="2699883"/>
              <a:ext cx="936625" cy="693738"/>
            </a:xfrm>
            <a:custGeom>
              <a:avLst/>
              <a:gdLst>
                <a:gd name="T0" fmla="*/ 180 w 300"/>
                <a:gd name="T1" fmla="*/ 30 h 222"/>
                <a:gd name="T2" fmla="*/ 0 w 300"/>
                <a:gd name="T3" fmla="*/ 54 h 222"/>
                <a:gd name="T4" fmla="*/ 0 w 300"/>
                <a:gd name="T5" fmla="*/ 54 h 222"/>
                <a:gd name="T6" fmla="*/ 120 w 300"/>
                <a:gd name="T7" fmla="*/ 191 h 222"/>
                <a:gd name="T8" fmla="*/ 300 w 300"/>
                <a:gd name="T9" fmla="*/ 167 h 222"/>
                <a:gd name="T10" fmla="*/ 299 w 300"/>
                <a:gd name="T11" fmla="*/ 165 h 222"/>
                <a:gd name="T12" fmla="*/ 180 w 300"/>
                <a:gd name="T13" fmla="*/ 30 h 222"/>
              </a:gdLst>
              <a:ahLst/>
              <a:cxnLst>
                <a:cxn ang="0">
                  <a:pos x="T0" y="T1"/>
                </a:cxn>
                <a:cxn ang="0">
                  <a:pos x="T2" y="T3"/>
                </a:cxn>
                <a:cxn ang="0">
                  <a:pos x="T4" y="T5"/>
                </a:cxn>
                <a:cxn ang="0">
                  <a:pos x="T6" y="T7"/>
                </a:cxn>
                <a:cxn ang="0">
                  <a:pos x="T8" y="T9"/>
                </a:cxn>
                <a:cxn ang="0">
                  <a:pos x="T10" y="T11"/>
                </a:cxn>
                <a:cxn ang="0">
                  <a:pos x="T12" y="T13"/>
                </a:cxn>
              </a:cxnLst>
              <a:rect l="0" t="0" r="r" b="b"/>
              <a:pathLst>
                <a:path w="300" h="222">
                  <a:moveTo>
                    <a:pt x="180" y="30"/>
                  </a:moveTo>
                  <a:cubicBezTo>
                    <a:pt x="99" y="0"/>
                    <a:pt x="5" y="51"/>
                    <a:pt x="0" y="54"/>
                  </a:cubicBezTo>
                  <a:cubicBezTo>
                    <a:pt x="0" y="54"/>
                    <a:pt x="0" y="54"/>
                    <a:pt x="0" y="54"/>
                  </a:cubicBezTo>
                  <a:cubicBezTo>
                    <a:pt x="0" y="54"/>
                    <a:pt x="37" y="160"/>
                    <a:pt x="120" y="191"/>
                  </a:cubicBezTo>
                  <a:cubicBezTo>
                    <a:pt x="203" y="222"/>
                    <a:pt x="300" y="167"/>
                    <a:pt x="300" y="167"/>
                  </a:cubicBezTo>
                  <a:cubicBezTo>
                    <a:pt x="300" y="167"/>
                    <a:pt x="299" y="166"/>
                    <a:pt x="299" y="165"/>
                  </a:cubicBezTo>
                  <a:cubicBezTo>
                    <a:pt x="294" y="153"/>
                    <a:pt x="257" y="59"/>
                    <a:pt x="180" y="30"/>
                  </a:cubicBezTo>
                  <a:close/>
                </a:path>
              </a:pathLst>
            </a:custGeom>
            <a:solidFill>
              <a:schemeClr val="accent4">
                <a:lumMod val="40000"/>
                <a:lumOff val="6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67" name="Freeform 53"/>
            <p:cNvSpPr/>
            <p:nvPr/>
          </p:nvSpPr>
          <p:spPr bwMode="auto">
            <a:xfrm>
              <a:off x="3840389" y="4201658"/>
              <a:ext cx="911225" cy="711200"/>
            </a:xfrm>
            <a:custGeom>
              <a:avLst/>
              <a:gdLst>
                <a:gd name="T0" fmla="*/ 111 w 292"/>
                <a:gd name="T1" fmla="*/ 35 h 228"/>
                <a:gd name="T2" fmla="*/ 1 w 292"/>
                <a:gd name="T3" fmla="*/ 177 h 228"/>
                <a:gd name="T4" fmla="*/ 0 w 292"/>
                <a:gd name="T5" fmla="*/ 180 h 228"/>
                <a:gd name="T6" fmla="*/ 181 w 292"/>
                <a:gd name="T7" fmla="*/ 192 h 228"/>
                <a:gd name="T8" fmla="*/ 292 w 292"/>
                <a:gd name="T9" fmla="*/ 47 h 228"/>
                <a:gd name="T10" fmla="*/ 291 w 292"/>
                <a:gd name="T11" fmla="*/ 47 h 228"/>
                <a:gd name="T12" fmla="*/ 111 w 292"/>
                <a:gd name="T13" fmla="*/ 35 h 228"/>
              </a:gdLst>
              <a:ahLst/>
              <a:cxnLst>
                <a:cxn ang="0">
                  <a:pos x="T0" y="T1"/>
                </a:cxn>
                <a:cxn ang="0">
                  <a:pos x="T2" y="T3"/>
                </a:cxn>
                <a:cxn ang="0">
                  <a:pos x="T4" y="T5"/>
                </a:cxn>
                <a:cxn ang="0">
                  <a:pos x="T6" y="T7"/>
                </a:cxn>
                <a:cxn ang="0">
                  <a:pos x="T8" y="T9"/>
                </a:cxn>
                <a:cxn ang="0">
                  <a:pos x="T10" y="T11"/>
                </a:cxn>
                <a:cxn ang="0">
                  <a:pos x="T12" y="T13"/>
                </a:cxn>
              </a:cxnLst>
              <a:rect l="0" t="0" r="r" b="b"/>
              <a:pathLst>
                <a:path w="292" h="228">
                  <a:moveTo>
                    <a:pt x="111" y="35"/>
                  </a:moveTo>
                  <a:cubicBezTo>
                    <a:pt x="39" y="68"/>
                    <a:pt x="7" y="158"/>
                    <a:pt x="1" y="177"/>
                  </a:cubicBezTo>
                  <a:cubicBezTo>
                    <a:pt x="1" y="179"/>
                    <a:pt x="0" y="180"/>
                    <a:pt x="0" y="180"/>
                  </a:cubicBezTo>
                  <a:cubicBezTo>
                    <a:pt x="0" y="180"/>
                    <a:pt x="101" y="228"/>
                    <a:pt x="181" y="192"/>
                  </a:cubicBezTo>
                  <a:cubicBezTo>
                    <a:pt x="262" y="155"/>
                    <a:pt x="292" y="47"/>
                    <a:pt x="292" y="47"/>
                  </a:cubicBezTo>
                  <a:cubicBezTo>
                    <a:pt x="292" y="47"/>
                    <a:pt x="291" y="47"/>
                    <a:pt x="291" y="47"/>
                  </a:cubicBezTo>
                  <a:cubicBezTo>
                    <a:pt x="282" y="43"/>
                    <a:pt x="187" y="0"/>
                    <a:pt x="111" y="35"/>
                  </a:cubicBezTo>
                  <a:close/>
                </a:path>
              </a:pathLst>
            </a:custGeom>
            <a:solidFill>
              <a:schemeClr val="accent4">
                <a:lumMod val="40000"/>
                <a:lumOff val="6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68" name="Freeform 54"/>
            <p:cNvSpPr/>
            <p:nvPr/>
          </p:nvSpPr>
          <p:spPr bwMode="auto">
            <a:xfrm>
              <a:off x="4819877" y="2444295"/>
              <a:ext cx="968375" cy="1049338"/>
            </a:xfrm>
            <a:custGeom>
              <a:avLst/>
              <a:gdLst>
                <a:gd name="T0" fmla="*/ 1 w 310"/>
                <a:gd name="T1" fmla="*/ 13 h 336"/>
                <a:gd name="T2" fmla="*/ 0 w 310"/>
                <a:gd name="T3" fmla="*/ 38 h 336"/>
                <a:gd name="T4" fmla="*/ 73 w 310"/>
                <a:gd name="T5" fmla="*/ 251 h 336"/>
                <a:gd name="T6" fmla="*/ 310 w 310"/>
                <a:gd name="T7" fmla="*/ 323 h 336"/>
                <a:gd name="T8" fmla="*/ 310 w 310"/>
                <a:gd name="T9" fmla="*/ 298 h 336"/>
                <a:gd name="T10" fmla="*/ 238 w 310"/>
                <a:gd name="T11" fmla="*/ 85 h 336"/>
                <a:gd name="T12" fmla="*/ 1 w 310"/>
                <a:gd name="T13" fmla="*/ 13 h 336"/>
              </a:gdLst>
              <a:ahLst/>
              <a:cxnLst>
                <a:cxn ang="0">
                  <a:pos x="T0" y="T1"/>
                </a:cxn>
                <a:cxn ang="0">
                  <a:pos x="T2" y="T3"/>
                </a:cxn>
                <a:cxn ang="0">
                  <a:pos x="T4" y="T5"/>
                </a:cxn>
                <a:cxn ang="0">
                  <a:pos x="T6" y="T7"/>
                </a:cxn>
                <a:cxn ang="0">
                  <a:pos x="T8" y="T9"/>
                </a:cxn>
                <a:cxn ang="0">
                  <a:pos x="T10" y="T11"/>
                </a:cxn>
                <a:cxn ang="0">
                  <a:pos x="T12" y="T13"/>
                </a:cxn>
              </a:cxnLst>
              <a:rect l="0" t="0" r="r" b="b"/>
              <a:pathLst>
                <a:path w="310" h="336">
                  <a:moveTo>
                    <a:pt x="1" y="13"/>
                  </a:moveTo>
                  <a:cubicBezTo>
                    <a:pt x="1" y="13"/>
                    <a:pt x="0" y="22"/>
                    <a:pt x="0" y="38"/>
                  </a:cubicBezTo>
                  <a:cubicBezTo>
                    <a:pt x="1" y="84"/>
                    <a:pt x="9" y="186"/>
                    <a:pt x="73" y="251"/>
                  </a:cubicBezTo>
                  <a:cubicBezTo>
                    <a:pt x="158" y="336"/>
                    <a:pt x="310" y="323"/>
                    <a:pt x="310" y="323"/>
                  </a:cubicBezTo>
                  <a:cubicBezTo>
                    <a:pt x="310" y="323"/>
                    <a:pt x="310" y="313"/>
                    <a:pt x="310" y="298"/>
                  </a:cubicBezTo>
                  <a:cubicBezTo>
                    <a:pt x="310" y="251"/>
                    <a:pt x="301" y="149"/>
                    <a:pt x="238" y="85"/>
                  </a:cubicBezTo>
                  <a:cubicBezTo>
                    <a:pt x="153" y="0"/>
                    <a:pt x="1" y="13"/>
                    <a:pt x="1" y="13"/>
                  </a:cubicBezTo>
                  <a:close/>
                </a:path>
              </a:pathLst>
            </a:custGeom>
            <a:solidFill>
              <a:schemeClr val="accent4">
                <a:lumMod val="60000"/>
                <a:lumOff val="4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69" name="Freeform 55"/>
            <p:cNvSpPr/>
            <p:nvPr/>
          </p:nvSpPr>
          <p:spPr bwMode="auto">
            <a:xfrm>
              <a:off x="4283302" y="3406320"/>
              <a:ext cx="1360488" cy="730250"/>
            </a:xfrm>
            <a:custGeom>
              <a:avLst/>
              <a:gdLst>
                <a:gd name="T0" fmla="*/ 218 w 436"/>
                <a:gd name="T1" fmla="*/ 0 h 234"/>
                <a:gd name="T2" fmla="*/ 1 w 436"/>
                <a:gd name="T3" fmla="*/ 116 h 234"/>
                <a:gd name="T4" fmla="*/ 0 w 436"/>
                <a:gd name="T5" fmla="*/ 117 h 234"/>
                <a:gd name="T6" fmla="*/ 218 w 436"/>
                <a:gd name="T7" fmla="*/ 234 h 234"/>
                <a:gd name="T8" fmla="*/ 436 w 436"/>
                <a:gd name="T9" fmla="*/ 117 h 234"/>
                <a:gd name="T10" fmla="*/ 434 w 436"/>
                <a:gd name="T11" fmla="*/ 116 h 234"/>
                <a:gd name="T12" fmla="*/ 218 w 436"/>
                <a:gd name="T13" fmla="*/ 0 h 234"/>
              </a:gdLst>
              <a:ahLst/>
              <a:cxnLst>
                <a:cxn ang="0">
                  <a:pos x="T0" y="T1"/>
                </a:cxn>
                <a:cxn ang="0">
                  <a:pos x="T2" y="T3"/>
                </a:cxn>
                <a:cxn ang="0">
                  <a:pos x="T4" y="T5"/>
                </a:cxn>
                <a:cxn ang="0">
                  <a:pos x="T6" y="T7"/>
                </a:cxn>
                <a:cxn ang="0">
                  <a:pos x="T8" y="T9"/>
                </a:cxn>
                <a:cxn ang="0">
                  <a:pos x="T10" y="T11"/>
                </a:cxn>
                <a:cxn ang="0">
                  <a:pos x="T12" y="T13"/>
                </a:cxn>
              </a:cxnLst>
              <a:rect l="0" t="0" r="r" b="b"/>
              <a:pathLst>
                <a:path w="436" h="234">
                  <a:moveTo>
                    <a:pt x="218" y="0"/>
                  </a:moveTo>
                  <a:cubicBezTo>
                    <a:pt x="104" y="0"/>
                    <a:pt x="12" y="103"/>
                    <a:pt x="1" y="116"/>
                  </a:cubicBezTo>
                  <a:cubicBezTo>
                    <a:pt x="0" y="116"/>
                    <a:pt x="0" y="117"/>
                    <a:pt x="0" y="117"/>
                  </a:cubicBezTo>
                  <a:cubicBezTo>
                    <a:pt x="0" y="117"/>
                    <a:pt x="97" y="234"/>
                    <a:pt x="218" y="234"/>
                  </a:cubicBezTo>
                  <a:cubicBezTo>
                    <a:pt x="338" y="234"/>
                    <a:pt x="436" y="117"/>
                    <a:pt x="436" y="117"/>
                  </a:cubicBezTo>
                  <a:cubicBezTo>
                    <a:pt x="436" y="117"/>
                    <a:pt x="435" y="116"/>
                    <a:pt x="434" y="116"/>
                  </a:cubicBezTo>
                  <a:cubicBezTo>
                    <a:pt x="424" y="103"/>
                    <a:pt x="331" y="0"/>
                    <a:pt x="218" y="0"/>
                  </a:cubicBezTo>
                  <a:close/>
                </a:path>
              </a:pathLst>
            </a:custGeom>
            <a:solidFill>
              <a:schemeClr val="accent4">
                <a:lumMod val="60000"/>
                <a:lumOff val="4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70" name="Freeform 56"/>
            <p:cNvSpPr/>
            <p:nvPr/>
          </p:nvSpPr>
          <p:spPr bwMode="auto">
            <a:xfrm>
              <a:off x="4800827" y="4055608"/>
              <a:ext cx="968375" cy="1050925"/>
            </a:xfrm>
            <a:custGeom>
              <a:avLst/>
              <a:gdLst>
                <a:gd name="T0" fmla="*/ 310 w 310"/>
                <a:gd name="T1" fmla="*/ 36 h 337"/>
                <a:gd name="T2" fmla="*/ 309 w 310"/>
                <a:gd name="T3" fmla="*/ 14 h 337"/>
                <a:gd name="T4" fmla="*/ 72 w 310"/>
                <a:gd name="T5" fmla="*/ 86 h 337"/>
                <a:gd name="T6" fmla="*/ 0 w 310"/>
                <a:gd name="T7" fmla="*/ 298 h 337"/>
                <a:gd name="T8" fmla="*/ 1 w 310"/>
                <a:gd name="T9" fmla="*/ 323 h 337"/>
                <a:gd name="T10" fmla="*/ 237 w 310"/>
                <a:gd name="T11" fmla="*/ 251 h 337"/>
                <a:gd name="T12" fmla="*/ 274 w 310"/>
                <a:gd name="T13" fmla="*/ 201 h 337"/>
                <a:gd name="T14" fmla="*/ 288 w 310"/>
                <a:gd name="T15" fmla="*/ 168 h 337"/>
                <a:gd name="T16" fmla="*/ 310 w 310"/>
                <a:gd name="T17" fmla="*/ 3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0" h="337">
                  <a:moveTo>
                    <a:pt x="310" y="36"/>
                  </a:moveTo>
                  <a:cubicBezTo>
                    <a:pt x="310" y="22"/>
                    <a:pt x="309" y="14"/>
                    <a:pt x="309" y="14"/>
                  </a:cubicBezTo>
                  <a:cubicBezTo>
                    <a:pt x="309" y="14"/>
                    <a:pt x="158" y="0"/>
                    <a:pt x="72" y="86"/>
                  </a:cubicBezTo>
                  <a:cubicBezTo>
                    <a:pt x="9" y="150"/>
                    <a:pt x="0" y="251"/>
                    <a:pt x="0" y="298"/>
                  </a:cubicBezTo>
                  <a:cubicBezTo>
                    <a:pt x="0" y="313"/>
                    <a:pt x="1" y="323"/>
                    <a:pt x="1" y="323"/>
                  </a:cubicBezTo>
                  <a:cubicBezTo>
                    <a:pt x="1" y="323"/>
                    <a:pt x="152" y="337"/>
                    <a:pt x="237" y="251"/>
                  </a:cubicBezTo>
                  <a:cubicBezTo>
                    <a:pt x="252" y="236"/>
                    <a:pt x="264" y="219"/>
                    <a:pt x="274" y="201"/>
                  </a:cubicBezTo>
                  <a:cubicBezTo>
                    <a:pt x="279" y="190"/>
                    <a:pt x="284" y="179"/>
                    <a:pt x="288" y="168"/>
                  </a:cubicBezTo>
                  <a:cubicBezTo>
                    <a:pt x="307" y="117"/>
                    <a:pt x="310" y="65"/>
                    <a:pt x="310" y="36"/>
                  </a:cubicBezTo>
                  <a:close/>
                </a:path>
              </a:pathLst>
            </a:custGeom>
            <a:solidFill>
              <a:schemeClr val="accent4">
                <a:lumMod val="60000"/>
                <a:lumOff val="4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71" name="Freeform 55"/>
            <p:cNvSpPr/>
            <p:nvPr/>
          </p:nvSpPr>
          <p:spPr bwMode="auto">
            <a:xfrm>
              <a:off x="6547642" y="3406320"/>
              <a:ext cx="1360488" cy="730250"/>
            </a:xfrm>
            <a:custGeom>
              <a:avLst/>
              <a:gdLst>
                <a:gd name="T0" fmla="*/ 218 w 436"/>
                <a:gd name="T1" fmla="*/ 0 h 234"/>
                <a:gd name="T2" fmla="*/ 1 w 436"/>
                <a:gd name="T3" fmla="*/ 116 h 234"/>
                <a:gd name="T4" fmla="*/ 0 w 436"/>
                <a:gd name="T5" fmla="*/ 117 h 234"/>
                <a:gd name="T6" fmla="*/ 218 w 436"/>
                <a:gd name="T7" fmla="*/ 234 h 234"/>
                <a:gd name="T8" fmla="*/ 436 w 436"/>
                <a:gd name="T9" fmla="*/ 117 h 234"/>
                <a:gd name="T10" fmla="*/ 434 w 436"/>
                <a:gd name="T11" fmla="*/ 116 h 234"/>
                <a:gd name="T12" fmla="*/ 218 w 436"/>
                <a:gd name="T13" fmla="*/ 0 h 234"/>
              </a:gdLst>
              <a:ahLst/>
              <a:cxnLst>
                <a:cxn ang="0">
                  <a:pos x="T0" y="T1"/>
                </a:cxn>
                <a:cxn ang="0">
                  <a:pos x="T2" y="T3"/>
                </a:cxn>
                <a:cxn ang="0">
                  <a:pos x="T4" y="T5"/>
                </a:cxn>
                <a:cxn ang="0">
                  <a:pos x="T6" y="T7"/>
                </a:cxn>
                <a:cxn ang="0">
                  <a:pos x="T8" y="T9"/>
                </a:cxn>
                <a:cxn ang="0">
                  <a:pos x="T10" y="T11"/>
                </a:cxn>
                <a:cxn ang="0">
                  <a:pos x="T12" y="T13"/>
                </a:cxn>
              </a:cxnLst>
              <a:rect l="0" t="0" r="r" b="b"/>
              <a:pathLst>
                <a:path w="436" h="234">
                  <a:moveTo>
                    <a:pt x="218" y="0"/>
                  </a:moveTo>
                  <a:cubicBezTo>
                    <a:pt x="104" y="0"/>
                    <a:pt x="12" y="103"/>
                    <a:pt x="1" y="116"/>
                  </a:cubicBezTo>
                  <a:cubicBezTo>
                    <a:pt x="0" y="116"/>
                    <a:pt x="0" y="117"/>
                    <a:pt x="0" y="117"/>
                  </a:cubicBezTo>
                  <a:cubicBezTo>
                    <a:pt x="0" y="117"/>
                    <a:pt x="97" y="234"/>
                    <a:pt x="218" y="234"/>
                  </a:cubicBezTo>
                  <a:cubicBezTo>
                    <a:pt x="338" y="234"/>
                    <a:pt x="436" y="117"/>
                    <a:pt x="436" y="117"/>
                  </a:cubicBezTo>
                  <a:cubicBezTo>
                    <a:pt x="436" y="117"/>
                    <a:pt x="435" y="116"/>
                    <a:pt x="434" y="116"/>
                  </a:cubicBezTo>
                  <a:cubicBezTo>
                    <a:pt x="424" y="103"/>
                    <a:pt x="331" y="0"/>
                    <a:pt x="218" y="0"/>
                  </a:cubicBezTo>
                  <a:close/>
                </a:path>
              </a:pathLst>
            </a:custGeom>
            <a:solidFill>
              <a:schemeClr val="accent4">
                <a:lumMod val="40000"/>
                <a:lumOff val="60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grpSp>
          <p:nvGrpSpPr>
            <p:cNvPr id="72" name="Group 53"/>
            <p:cNvGrpSpPr/>
            <p:nvPr/>
          </p:nvGrpSpPr>
          <p:grpSpPr>
            <a:xfrm>
              <a:off x="5959985" y="3684603"/>
              <a:ext cx="304800" cy="290513"/>
              <a:chOff x="5935663" y="4418013"/>
              <a:chExt cx="304800" cy="290513"/>
            </a:xfrm>
          </p:grpSpPr>
          <p:sp>
            <p:nvSpPr>
              <p:cNvPr id="73" name="Freeform 41"/>
              <p:cNvSpPr/>
              <p:nvPr/>
            </p:nvSpPr>
            <p:spPr bwMode="auto">
              <a:xfrm>
                <a:off x="5945188" y="4418013"/>
                <a:ext cx="295275" cy="290513"/>
              </a:xfrm>
              <a:custGeom>
                <a:avLst/>
                <a:gdLst>
                  <a:gd name="T0" fmla="*/ 77 w 95"/>
                  <a:gd name="T1" fmla="*/ 80 h 93"/>
                  <a:gd name="T2" fmla="*/ 77 w 95"/>
                  <a:gd name="T3" fmla="*/ 17 h 93"/>
                  <a:gd name="T4" fmla="*/ 15 w 95"/>
                  <a:gd name="T5" fmla="*/ 17 h 93"/>
                  <a:gd name="T6" fmla="*/ 2 w 95"/>
                  <a:gd name="T7" fmla="*/ 50 h 93"/>
                  <a:gd name="T8" fmla="*/ 8 w 95"/>
                  <a:gd name="T9" fmla="*/ 20 h 93"/>
                  <a:gd name="T10" fmla="*/ 31 w 95"/>
                  <a:gd name="T11" fmla="*/ 7 h 93"/>
                  <a:gd name="T12" fmla="*/ 31 w 95"/>
                  <a:gd name="T13" fmla="*/ 93 h 93"/>
                  <a:gd name="T14" fmla="*/ 40 w 95"/>
                  <a:gd name="T15" fmla="*/ 93 h 93"/>
                  <a:gd name="T16" fmla="*/ 56 w 95"/>
                  <a:gd name="T17" fmla="*/ 91 h 93"/>
                  <a:gd name="T18" fmla="*/ 77 w 95"/>
                  <a:gd name="T19" fmla="*/ 8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93">
                    <a:moveTo>
                      <a:pt x="77" y="80"/>
                    </a:moveTo>
                    <a:cubicBezTo>
                      <a:pt x="95" y="63"/>
                      <a:pt x="95" y="35"/>
                      <a:pt x="77" y="17"/>
                    </a:cubicBezTo>
                    <a:cubicBezTo>
                      <a:pt x="60" y="0"/>
                      <a:pt x="32" y="0"/>
                      <a:pt x="15" y="17"/>
                    </a:cubicBezTo>
                    <a:cubicBezTo>
                      <a:pt x="6" y="26"/>
                      <a:pt x="1" y="38"/>
                      <a:pt x="2" y="50"/>
                    </a:cubicBezTo>
                    <a:cubicBezTo>
                      <a:pt x="2" y="39"/>
                      <a:pt x="0" y="28"/>
                      <a:pt x="8" y="20"/>
                    </a:cubicBezTo>
                    <a:cubicBezTo>
                      <a:pt x="16" y="12"/>
                      <a:pt x="31" y="7"/>
                      <a:pt x="31" y="7"/>
                    </a:cubicBezTo>
                    <a:cubicBezTo>
                      <a:pt x="31" y="93"/>
                      <a:pt x="31" y="93"/>
                      <a:pt x="31" y="93"/>
                    </a:cubicBezTo>
                    <a:cubicBezTo>
                      <a:pt x="31" y="93"/>
                      <a:pt x="39" y="93"/>
                      <a:pt x="40" y="93"/>
                    </a:cubicBezTo>
                    <a:cubicBezTo>
                      <a:pt x="44" y="93"/>
                      <a:pt x="52" y="92"/>
                      <a:pt x="56" y="91"/>
                    </a:cubicBezTo>
                    <a:cubicBezTo>
                      <a:pt x="63" y="89"/>
                      <a:pt x="72" y="85"/>
                      <a:pt x="77" y="80"/>
                    </a:cubicBezTo>
                    <a:close/>
                  </a:path>
                </a:pathLst>
              </a:custGeom>
              <a:solidFill>
                <a:srgbClr val="848363"/>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74" name="Freeform 60"/>
              <p:cNvSpPr/>
              <p:nvPr/>
            </p:nvSpPr>
            <p:spPr bwMode="auto">
              <a:xfrm>
                <a:off x="5935663" y="4440238"/>
                <a:ext cx="106363" cy="265113"/>
              </a:xfrm>
              <a:custGeom>
                <a:avLst/>
                <a:gdLst>
                  <a:gd name="T0" fmla="*/ 11 w 34"/>
                  <a:gd name="T1" fmla="*/ 13 h 89"/>
                  <a:gd name="T2" fmla="*/ 1 w 34"/>
                  <a:gd name="T3" fmla="*/ 43 h 89"/>
                  <a:gd name="T4" fmla="*/ 9 w 34"/>
                  <a:gd name="T5" fmla="*/ 76 h 89"/>
                  <a:gd name="T6" fmla="*/ 34 w 34"/>
                  <a:gd name="T7" fmla="*/ 89 h 89"/>
                  <a:gd name="T8" fmla="*/ 34 w 34"/>
                  <a:gd name="T9" fmla="*/ 86 h 89"/>
                  <a:gd name="T10" fmla="*/ 34 w 34"/>
                  <a:gd name="T11" fmla="*/ 0 h 89"/>
                  <a:gd name="T12" fmla="*/ 11 w 34"/>
                  <a:gd name="T13" fmla="*/ 13 h 89"/>
                </a:gdLst>
                <a:ahLst/>
                <a:cxnLst>
                  <a:cxn ang="0">
                    <a:pos x="T0" y="T1"/>
                  </a:cxn>
                  <a:cxn ang="0">
                    <a:pos x="T2" y="T3"/>
                  </a:cxn>
                  <a:cxn ang="0">
                    <a:pos x="T4" y="T5"/>
                  </a:cxn>
                  <a:cxn ang="0">
                    <a:pos x="T6" y="T7"/>
                  </a:cxn>
                  <a:cxn ang="0">
                    <a:pos x="T8" y="T9"/>
                  </a:cxn>
                  <a:cxn ang="0">
                    <a:pos x="T10" y="T11"/>
                  </a:cxn>
                  <a:cxn ang="0">
                    <a:pos x="T12" y="T13"/>
                  </a:cxn>
                </a:cxnLst>
                <a:rect l="0" t="0" r="r" b="b"/>
                <a:pathLst>
                  <a:path w="34" h="89">
                    <a:moveTo>
                      <a:pt x="11" y="13"/>
                    </a:moveTo>
                    <a:cubicBezTo>
                      <a:pt x="3" y="21"/>
                      <a:pt x="2" y="32"/>
                      <a:pt x="1" y="43"/>
                    </a:cubicBezTo>
                    <a:cubicBezTo>
                      <a:pt x="1" y="55"/>
                      <a:pt x="0" y="67"/>
                      <a:pt x="9" y="76"/>
                    </a:cubicBezTo>
                    <a:cubicBezTo>
                      <a:pt x="18" y="84"/>
                      <a:pt x="34" y="88"/>
                      <a:pt x="34" y="89"/>
                    </a:cubicBezTo>
                    <a:cubicBezTo>
                      <a:pt x="34" y="86"/>
                      <a:pt x="34" y="86"/>
                      <a:pt x="34" y="86"/>
                    </a:cubicBezTo>
                    <a:cubicBezTo>
                      <a:pt x="34" y="0"/>
                      <a:pt x="34" y="0"/>
                      <a:pt x="34" y="0"/>
                    </a:cubicBezTo>
                    <a:cubicBezTo>
                      <a:pt x="34" y="0"/>
                      <a:pt x="19" y="5"/>
                      <a:pt x="11" y="13"/>
                    </a:cubicBezTo>
                    <a:close/>
                  </a:path>
                </a:pathLst>
              </a:custGeom>
              <a:solidFill>
                <a:schemeClr val="tx1">
                  <a:lumMod val="75000"/>
                  <a:lumOff val="25000"/>
                </a:schemeClr>
              </a:solidFill>
              <a:ln>
                <a:noFill/>
              </a:ln>
            </p:spPr>
            <p:txBody>
              <a:bodyPr vert="horz" wrap="square" lIns="68576" tIns="34289" rIns="68576" bIns="34289" numCol="1" anchor="t" anchorCtr="0" compatLnSpc="1"/>
              <a:lstStyle/>
              <a:p>
                <a:endParaRPr lang="id-ID" sz="1280">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grpSp>
      </p:grpSp>
      <p:sp>
        <p:nvSpPr>
          <p:cNvPr id="2" name="Shape 4159"/>
          <p:cNvSpPr/>
          <p:nvPr/>
        </p:nvSpPr>
        <p:spPr>
          <a:xfrm rot="19045797" flipV="1">
            <a:off x="8006208" y="3358393"/>
            <a:ext cx="952064" cy="90224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9161" y="606"/>
                  <a:pt x="1961" y="7806"/>
                  <a:pt x="0" y="21600"/>
                </a:cubicBezTo>
              </a:path>
            </a:pathLst>
          </a:custGeom>
          <a:ln w="3175">
            <a:solidFill>
              <a:schemeClr val="accent4">
                <a:lumMod val="40000"/>
                <a:lumOff val="60000"/>
              </a:schemeClr>
            </a:solidFill>
            <a:miter lim="400000"/>
            <a:headEnd type="triangle"/>
            <a:tailEnd type="oval"/>
          </a:ln>
        </p:spPr>
        <p:txBody>
          <a:bodyPr/>
          <a:p>
            <a:endParaRPr>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3" name="TextBox 119"/>
          <p:cNvSpPr txBox="1"/>
          <p:nvPr/>
        </p:nvSpPr>
        <p:spPr>
          <a:xfrm>
            <a:off x="9210675" y="3580765"/>
            <a:ext cx="3529965" cy="452755"/>
          </a:xfrm>
          <a:prstGeom prst="rect">
            <a:avLst/>
          </a:prstGeom>
          <a:noFill/>
        </p:spPr>
        <p:txBody>
          <a:bodyPr wrap="square" lIns="0" tIns="0" rIns="0" bIns="0" rtlCol="0">
            <a:noAutofit/>
          </a:bodyPr>
          <a:p>
            <a:r>
              <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rPr>
              <a:t>2. LOAD THE DATASET</a:t>
            </a:r>
            <a:endPar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5" name="TextBox 119"/>
          <p:cNvSpPr txBox="1"/>
          <p:nvPr/>
        </p:nvSpPr>
        <p:spPr>
          <a:xfrm>
            <a:off x="8565515" y="2082165"/>
            <a:ext cx="3529965" cy="368935"/>
          </a:xfrm>
          <a:prstGeom prst="rect">
            <a:avLst/>
          </a:prstGeom>
          <a:noFill/>
        </p:spPr>
        <p:txBody>
          <a:bodyPr wrap="square" lIns="0" tIns="0" rIns="0" bIns="0" rtlCol="0">
            <a:spAutoFit/>
          </a:bodyPr>
          <a:lstStyle/>
          <a:p>
            <a:r>
              <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rPr>
              <a:t>3. EXPLORE THE DATASET</a:t>
            </a:r>
            <a:endPar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6" name="TextBox 119"/>
          <p:cNvSpPr txBox="1"/>
          <p:nvPr/>
        </p:nvSpPr>
        <p:spPr>
          <a:xfrm>
            <a:off x="577850" y="2082165"/>
            <a:ext cx="3529965" cy="368935"/>
          </a:xfrm>
          <a:prstGeom prst="rect">
            <a:avLst/>
          </a:prstGeom>
          <a:noFill/>
        </p:spPr>
        <p:txBody>
          <a:bodyPr wrap="square" lIns="0" tIns="0" rIns="0" bIns="0" rtlCol="0">
            <a:spAutoFit/>
          </a:bodyPr>
          <a:lstStyle/>
          <a:p>
            <a:r>
              <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rPr>
              <a:t>4. PREPROCESSING STEPS</a:t>
            </a:r>
            <a:endPar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7" name="TextBox 119"/>
          <p:cNvSpPr txBox="1"/>
          <p:nvPr/>
        </p:nvSpPr>
        <p:spPr>
          <a:xfrm>
            <a:off x="1281430" y="3211830"/>
            <a:ext cx="3529965" cy="368935"/>
          </a:xfrm>
          <a:prstGeom prst="rect">
            <a:avLst/>
          </a:prstGeom>
          <a:noFill/>
        </p:spPr>
        <p:txBody>
          <a:bodyPr wrap="square" lIns="0" tIns="0" rIns="0" bIns="0" rtlCol="0">
            <a:spAutoFit/>
          </a:bodyPr>
          <a:lstStyle/>
          <a:p>
            <a:r>
              <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rPr>
              <a:t>5. SPLIT DATA</a:t>
            </a:r>
            <a:endPar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8" name="Shape 4159"/>
          <p:cNvSpPr/>
          <p:nvPr/>
        </p:nvSpPr>
        <p:spPr>
          <a:xfrm rot="19921098" flipH="1">
            <a:off x="3270086" y="2964147"/>
            <a:ext cx="952064" cy="90224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9161" y="606"/>
                  <a:pt x="1961" y="7806"/>
                  <a:pt x="0" y="21600"/>
                </a:cubicBezTo>
              </a:path>
            </a:pathLst>
          </a:custGeom>
          <a:ln w="3175">
            <a:solidFill>
              <a:schemeClr val="accent4">
                <a:lumMod val="40000"/>
                <a:lumOff val="60000"/>
              </a:schemeClr>
            </a:solidFill>
            <a:miter lim="400000"/>
            <a:headEnd type="triangle"/>
            <a:tailEnd type="oval"/>
          </a:ln>
        </p:spPr>
        <p:txBody>
          <a:bodyPr/>
          <a:p>
            <a:endParaRPr>
              <a:solidFill>
                <a:srgbClr val="404040"/>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
        <p:nvSpPr>
          <p:cNvPr id="9" name="TextBox 119"/>
          <p:cNvSpPr txBox="1"/>
          <p:nvPr/>
        </p:nvSpPr>
        <p:spPr>
          <a:xfrm>
            <a:off x="226695" y="4512945"/>
            <a:ext cx="3529965" cy="738505"/>
          </a:xfrm>
          <a:prstGeom prst="rect">
            <a:avLst/>
          </a:prstGeom>
          <a:noFill/>
        </p:spPr>
        <p:txBody>
          <a:bodyPr wrap="square" lIns="0" tIns="0" rIns="0" bIns="0" rtlCol="0">
            <a:spAutoFit/>
          </a:bodyPr>
          <a:p>
            <a:pPr algn="ctr"/>
            <a:r>
              <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rPr>
              <a:t>6. FINALIZE PREPROCESSED DATA</a:t>
            </a:r>
            <a:endParaRPr lang="en-IN" altLang="en-US" sz="2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15000">
        <p15:prstTrans prst="airplane"/>
      </p:transition>
    </mc:Choice>
    <mc:Fallback>
      <p:transition spd="slow" advClick="0" advTm="1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ppt_x"/>
                                          </p:val>
                                        </p:tav>
                                        <p:tav tm="100000">
                                          <p:val>
                                            <p:strVal val="#ppt_x"/>
                                          </p:val>
                                        </p:tav>
                                      </p:tavLst>
                                    </p:anim>
                                    <p:anim calcmode="lin" valueType="num">
                                      <p:cBhvr additive="base">
                                        <p:cTn id="8" dur="500" fill="hold"/>
                                        <p:tgtEl>
                                          <p:spTgt spid="5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8" presetClass="entr" presetSubtype="16" fill="hold" grpId="0" nodeType="after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diamond(in)">
                                      <p:cBhvr>
                                        <p:cTn id="12" dur="2000"/>
                                        <p:tgtEl>
                                          <p:spTgt spid="55"/>
                                        </p:tgtEl>
                                      </p:cBhvr>
                                    </p:animEffect>
                                  </p:childTnLst>
                                </p:cTn>
                              </p:par>
                              <p:par>
                                <p:cTn id="13" presetID="8" presetClass="entr" presetSubtype="16"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diamond(in)">
                                      <p:cBhvr>
                                        <p:cTn id="15" dur="2000"/>
                                        <p:tgtEl>
                                          <p:spTgt spid="3"/>
                                        </p:tgtEl>
                                      </p:cBhvr>
                                    </p:animEffect>
                                  </p:childTnLst>
                                </p:cTn>
                              </p:par>
                              <p:par>
                                <p:cTn id="16" presetID="8" presetClass="entr" presetSubtype="16"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diamond(in)">
                                      <p:cBhvr>
                                        <p:cTn id="18" dur="2000"/>
                                        <p:tgtEl>
                                          <p:spTgt spid="5"/>
                                        </p:tgtEl>
                                      </p:cBhvr>
                                    </p:animEffect>
                                  </p:childTnLst>
                                </p:cTn>
                              </p:par>
                              <p:par>
                                <p:cTn id="19" presetID="8" presetClass="entr" presetSubtype="16"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diamond(in)">
                                      <p:cBhvr>
                                        <p:cTn id="21" dur="2000"/>
                                        <p:tgtEl>
                                          <p:spTgt spid="6"/>
                                        </p:tgtEl>
                                      </p:cBhvr>
                                    </p:animEffect>
                                  </p:childTnLst>
                                </p:cTn>
                              </p:par>
                              <p:par>
                                <p:cTn id="22" presetID="8" presetClass="entr" presetSubtype="16"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diamond(in)">
                                      <p:cBhvr>
                                        <p:cTn id="24" dur="2000"/>
                                        <p:tgtEl>
                                          <p:spTgt spid="7"/>
                                        </p:tgtEl>
                                      </p:cBhvr>
                                    </p:animEffect>
                                  </p:childTnLst>
                                </p:cTn>
                              </p:par>
                              <p:par>
                                <p:cTn id="25" presetID="8" presetClass="entr" presetSubtype="16"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diamond(in)">
                                      <p:cBhvr>
                                        <p:cTn id="2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bldLvl="0" animBg="1"/>
      <p:bldP spid="48" grpId="0" animBg="1"/>
      <p:bldP spid="49" grpId="0" animBg="1"/>
      <p:bldP spid="56" grpId="0" animBg="1"/>
      <p:bldP spid="57" grpId="0" bldLvl="0" animBg="1"/>
      <p:bldP spid="58" grpId="0" animBg="1"/>
      <p:bldP spid="2" grpId="0" bldLvl="0" animBg="1"/>
      <p:bldP spid="8" grpId="0" bldLvl="0" animBg="1"/>
      <p:bldP spid="55" grpId="0"/>
      <p:bldP spid="55" grpId="1"/>
      <p:bldP spid="3" grpId="0"/>
      <p:bldP spid="3" grpId="1"/>
      <p:bldP spid="5" grpId="0"/>
      <p:bldP spid="5" grpId="1"/>
      <p:bldP spid="6" grpId="0"/>
      <p:bldP spid="6" grpId="1"/>
      <p:bldP spid="7" grpId="0"/>
      <p:bldP spid="7" grpId="1"/>
      <p:bldP spid="9" grpId="0"/>
      <p:bldP spid="9"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2010241" y="433049"/>
            <a:ext cx="8930640" cy="768350"/>
          </a:xfrm>
          <a:prstGeom prst="rect">
            <a:avLst/>
          </a:prstGeom>
          <a:noFill/>
        </p:spPr>
        <p:txBody>
          <a:bodyPr wrap="none">
            <a:spAutoFit/>
          </a:bodyPr>
          <a:lstStyle/>
          <a:p>
            <a:pPr algn="ctr"/>
            <a:r>
              <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EXPLORATORY DATA ANALYSIS</a:t>
            </a:r>
            <a:endPar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3" name="矩形 22"/>
          <p:cNvSpPr/>
          <p:nvPr/>
        </p:nvSpPr>
        <p:spPr>
          <a:xfrm>
            <a:off x="259080" y="334645"/>
            <a:ext cx="1487805" cy="11417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accent4">
                    <a:lumMod val="40000"/>
                    <a:lumOff val="60000"/>
                  </a:schemeClr>
                </a:solidFill>
                <a:latin typeface="Calibri" panose="020F0502020204030204" pitchFamily="34" charset="0"/>
                <a:ea typeface="Calibri" panose="020F0502020204030204" pitchFamily="34" charset="0"/>
              </a:rPr>
              <a:t>0</a:t>
            </a:r>
            <a:r>
              <a:rPr lang="en-IN" altLang="en-US" sz="2400" b="1" dirty="0" smtClean="0">
                <a:solidFill>
                  <a:schemeClr val="accent4">
                    <a:lumMod val="40000"/>
                    <a:lumOff val="60000"/>
                  </a:schemeClr>
                </a:solidFill>
                <a:latin typeface="Calibri" panose="020F0502020204030204" pitchFamily="34" charset="0"/>
                <a:ea typeface="Calibri" panose="020F0502020204030204" pitchFamily="34" charset="0"/>
              </a:rPr>
              <a:t>5</a:t>
            </a:r>
            <a:endParaRPr lang="en-IN" altLang="en-US" sz="2400" b="1" dirty="0" smtClean="0">
              <a:solidFill>
                <a:schemeClr val="accent4">
                  <a:lumMod val="40000"/>
                  <a:lumOff val="60000"/>
                </a:schemeClr>
              </a:solidFill>
              <a:latin typeface="Calibri" panose="020F0502020204030204" pitchFamily="34" charset="0"/>
              <a:ea typeface="Calibri" panose="020F0502020204030204" pitchFamily="34" charset="0"/>
            </a:endParaRPr>
          </a:p>
        </p:txBody>
      </p:sp>
      <p:grpSp>
        <p:nvGrpSpPr>
          <p:cNvPr id="29" name="组合 28"/>
          <p:cNvGrpSpPr/>
          <p:nvPr/>
        </p:nvGrpSpPr>
        <p:grpSpPr>
          <a:xfrm>
            <a:off x="479425" y="292100"/>
            <a:ext cx="1032510" cy="1184275"/>
            <a:chOff x="2668588" y="1189513"/>
            <a:chExt cx="3238500" cy="4047650"/>
          </a:xfrm>
          <a:solidFill>
            <a:schemeClr val="accent4">
              <a:lumMod val="40000"/>
              <a:lumOff val="60000"/>
            </a:schemeClr>
          </a:solidFill>
        </p:grpSpPr>
        <p:grpSp>
          <p:nvGrpSpPr>
            <p:cNvPr id="30" name="组合 29"/>
            <p:cNvGrpSpPr/>
            <p:nvPr/>
          </p:nvGrpSpPr>
          <p:grpSpPr>
            <a:xfrm>
              <a:off x="2668588" y="1189513"/>
              <a:ext cx="3238500" cy="1309688"/>
              <a:chOff x="4478338" y="1241901"/>
              <a:chExt cx="3238500" cy="1309688"/>
            </a:xfrm>
            <a:grpFill/>
          </p:grpSpPr>
          <p:sp>
            <p:nvSpPr>
              <p:cNvPr id="35"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p>
            </p:txBody>
          </p:sp>
          <p:sp>
            <p:nvSpPr>
              <p:cNvPr id="36"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31" name="组合 30"/>
            <p:cNvGrpSpPr/>
            <p:nvPr/>
          </p:nvGrpSpPr>
          <p:grpSpPr>
            <a:xfrm>
              <a:off x="2668588" y="3924300"/>
              <a:ext cx="3238500" cy="1312863"/>
              <a:chOff x="4478338" y="3976688"/>
              <a:chExt cx="3238500" cy="1312863"/>
            </a:xfrm>
            <a:grpFill/>
          </p:grpSpPr>
          <p:sp>
            <p:nvSpPr>
              <p:cNvPr id="32"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p>
            </p:txBody>
          </p:sp>
          <p:sp>
            <p:nvSpPr>
              <p:cNvPr id="33"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p>
            </p:txBody>
          </p:sp>
        </p:grpSp>
      </p:grpSp>
      <p:grpSp>
        <p:nvGrpSpPr>
          <p:cNvPr id="37" name="组合 36"/>
          <p:cNvGrpSpPr/>
          <p:nvPr/>
        </p:nvGrpSpPr>
        <p:grpSpPr>
          <a:xfrm>
            <a:off x="714728" y="3095790"/>
            <a:ext cx="2967228" cy="3115518"/>
            <a:chOff x="1956607" y="2233460"/>
            <a:chExt cx="2967228" cy="3115518"/>
          </a:xfrm>
        </p:grpSpPr>
        <p:sp>
          <p:nvSpPr>
            <p:cNvPr id="38" name="矩形 37"/>
            <p:cNvSpPr/>
            <p:nvPr/>
          </p:nvSpPr>
          <p:spPr>
            <a:xfrm>
              <a:off x="2111132" y="2233460"/>
              <a:ext cx="2812703" cy="3115518"/>
            </a:xfrm>
            <a:prstGeom prst="rect">
              <a:avLst/>
            </a:prstGeom>
            <a:noFill/>
            <a:ln w="254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1956607" y="2698703"/>
              <a:ext cx="2183118" cy="1383665"/>
            </a:xfrm>
            <a:prstGeom prst="rect">
              <a:avLst/>
            </a:prstGeom>
            <a:noFill/>
          </p:spPr>
          <p:txBody>
            <a:bodyPr wrap="square" rtlCol="0">
              <a:spAutoFit/>
            </a:bodyPr>
            <a:lstStyle/>
            <a:p>
              <a:pPr algn="just">
                <a:lnSpc>
                  <a:spcPct val="150000"/>
                </a:lnSpc>
              </a:pPr>
              <a:r>
                <a:rPr lang="zh-CN" altLang="en-US" sz="1400" dirty="0">
                  <a:latin typeface="Calibri" panose="020F0502020204030204" pitchFamily="34" charset="0"/>
                  <a:ea typeface="Calibri" panose="020F0502020204030204" pitchFamily="34" charset="0"/>
                </a:rPr>
                <a:t>Click here to add content of the text，and briefly explain your point of view.
</a:t>
              </a:r>
              <a:endParaRPr lang="zh-CN" altLang="en-US" sz="1400" dirty="0">
                <a:latin typeface="Calibri" panose="020F0502020204030204" pitchFamily="34" charset="0"/>
                <a:ea typeface="Calibri" panose="020F0502020204030204" pitchFamily="34" charset="0"/>
              </a:endParaRPr>
            </a:p>
          </p:txBody>
        </p:sp>
      </p:grpSp>
      <p:grpSp>
        <p:nvGrpSpPr>
          <p:cNvPr id="2" name="组合 3"/>
          <p:cNvGrpSpPr/>
          <p:nvPr/>
        </p:nvGrpSpPr>
        <p:grpSpPr>
          <a:xfrm>
            <a:off x="5642610" y="2291715"/>
            <a:ext cx="7896860" cy="4372610"/>
            <a:chOff x="0" y="4063125"/>
            <a:chExt cx="11777203" cy="2099259"/>
          </a:xfrm>
        </p:grpSpPr>
        <p:sp>
          <p:nvSpPr>
            <p:cNvPr id="3" name="矩形 50"/>
            <p:cNvSpPr/>
            <p:nvPr/>
          </p:nvSpPr>
          <p:spPr>
            <a:xfrm>
              <a:off x="0" y="4063125"/>
              <a:ext cx="9766669" cy="2099259"/>
            </a:xfrm>
            <a:prstGeom prst="rect">
              <a:avLst/>
            </a:prstGeom>
            <a:solidFill>
              <a:schemeClr val="accent4">
                <a:lumMod val="40000"/>
                <a:lumOff val="60000"/>
              </a:schemeClr>
            </a:solidFill>
            <a:ln>
              <a:noFill/>
            </a:ln>
            <a:effectLst>
              <a:outerShdw blurRad="431800" dist="38100" dir="8100000" sx="102000" sy="10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dirty="0">
                <a:latin typeface="Calibri" panose="020F0502020204030204" pitchFamily="34" charset="0"/>
                <a:ea typeface="Calibri" panose="020F0502020204030204" pitchFamily="34" charset="0"/>
              </a:endParaRPr>
            </a:p>
          </p:txBody>
        </p:sp>
        <p:sp>
          <p:nvSpPr>
            <p:cNvPr id="57" name="矩形 56"/>
            <p:cNvSpPr/>
            <p:nvPr/>
          </p:nvSpPr>
          <p:spPr>
            <a:xfrm>
              <a:off x="439420" y="4154900"/>
              <a:ext cx="11337783" cy="1606691"/>
            </a:xfrm>
            <a:prstGeom prst="rect">
              <a:avLst/>
            </a:prstGeom>
          </p:spPr>
          <p:txBody>
            <a:bodyPr wrap="square">
              <a:noAutofit/>
            </a:bodyPr>
            <a:p>
              <a:pPr marL="342900" indent="-342900" algn="l">
                <a:lnSpc>
                  <a:spcPct val="150000"/>
                </a:lnSpc>
                <a:buFont typeface="Arial" panose="020B0604020202020204" pitchFamily="34" charset="0"/>
                <a:buChar char="•"/>
              </a:pPr>
              <a:r>
                <a:rPr lang="en-US" sz="2400" b="1">
                  <a:solidFill>
                    <a:schemeClr val="tx1"/>
                  </a:solidFill>
                  <a:latin typeface="Times New Roman" panose="02020603050405020304" charset="0"/>
                  <a:cs typeface="Times New Roman" panose="02020603050405020304" charset="0"/>
                  <a:sym typeface="+mn-ea"/>
                </a:rPr>
                <a:t>Player Distribution:</a:t>
              </a:r>
              <a:r>
                <a:rPr lang="en-US" sz="2400">
                  <a:latin typeface="Times New Roman" panose="02020603050405020304" charset="0"/>
                  <a:cs typeface="Times New Roman" panose="02020603050405020304" charset="0"/>
                  <a:sym typeface="+mn-ea"/>
                </a:rPr>
                <a:t> </a:t>
              </a:r>
              <a:endParaRPr lang="en-US" sz="2400">
                <a:latin typeface="Times New Roman" panose="02020603050405020304" charset="0"/>
                <a:cs typeface="Times New Roman" panose="02020603050405020304" charset="0"/>
              </a:endParaRPr>
            </a:p>
            <a:p>
              <a:pPr marL="0" indent="0">
                <a:buNone/>
              </a:pPr>
              <a:r>
                <a:rPr lang="en-US">
                  <a:latin typeface="Times New Roman" panose="02020603050405020304" charset="0"/>
                  <a:cs typeface="Times New Roman" panose="02020603050405020304" charset="0"/>
                  <a:sym typeface="+mn-ea"/>
                </a:rPr>
                <a:t>Visualizations showcasing player demographics such as </a:t>
              </a:r>
              <a:endParaRPr lang="en-US">
                <a:latin typeface="Times New Roman" panose="02020603050405020304" charset="0"/>
                <a:cs typeface="Times New Roman" panose="02020603050405020304" charset="0"/>
              </a:endParaRPr>
            </a:p>
            <a:p>
              <a:pPr marL="0" indent="0">
                <a:buNone/>
              </a:pPr>
              <a:r>
                <a:rPr lang="en-US">
                  <a:latin typeface="Times New Roman" panose="02020603050405020304" charset="0"/>
                  <a:cs typeface="Times New Roman" panose="02020603050405020304" charset="0"/>
                  <a:sym typeface="+mn-ea"/>
                </a:rPr>
                <a:t>player base prices, sold prices ,playing role and</a:t>
              </a:r>
              <a:endParaRPr lang="en-US">
                <a:latin typeface="Times New Roman" panose="02020603050405020304" charset="0"/>
                <a:cs typeface="Times New Roman" panose="02020603050405020304" charset="0"/>
              </a:endParaRPr>
            </a:p>
            <a:p>
              <a:pPr marL="0" indent="0">
                <a:buNone/>
              </a:pPr>
              <a:r>
                <a:rPr lang="en-US">
                  <a:latin typeface="Times New Roman" panose="02020603050405020304" charset="0"/>
                  <a:cs typeface="Times New Roman" panose="02020603050405020304" charset="0"/>
                  <a:sym typeface="+mn-ea"/>
                </a:rPr>
                <a:t> team strategies.        </a:t>
              </a:r>
              <a:r>
                <a:rPr lang="en-US" sz="2400">
                  <a:latin typeface="Times New Roman" panose="02020603050405020304" charset="0"/>
                  <a:cs typeface="Times New Roman" panose="02020603050405020304" charset="0"/>
                  <a:sym typeface="+mn-ea"/>
                </a:rPr>
                <a:t>                                                                                                                                                                              </a:t>
              </a:r>
              <a:endParaRPr lang="en-US" sz="2400">
                <a:latin typeface="Times New Roman" panose="02020603050405020304" charset="0"/>
                <a:cs typeface="Times New Roman" panose="02020603050405020304" charset="0"/>
              </a:endParaRPr>
            </a:p>
            <a:p>
              <a:pPr marL="342900" indent="-342900" algn="l">
                <a:lnSpc>
                  <a:spcPct val="150000"/>
                </a:lnSpc>
                <a:buFont typeface="Arial" panose="020B0604020202020204" pitchFamily="34" charset="0"/>
                <a:buChar char="•"/>
              </a:pPr>
              <a:r>
                <a:rPr lang="en-US" sz="2400" b="1">
                  <a:solidFill>
                    <a:schemeClr val="tx1"/>
                  </a:solidFill>
                  <a:latin typeface="Times New Roman" panose="02020603050405020304" charset="0"/>
                  <a:cs typeface="Times New Roman" panose="02020603050405020304" charset="0"/>
                  <a:sym typeface="+mn-ea"/>
                </a:rPr>
                <a:t>Price Distribution: </a:t>
              </a:r>
              <a:endParaRPr lang="en-US" sz="2400" b="1">
                <a:solidFill>
                  <a:schemeClr val="tx1"/>
                </a:solidFill>
                <a:latin typeface="Times New Roman" panose="02020603050405020304" charset="0"/>
                <a:cs typeface="Times New Roman" panose="02020603050405020304" charset="0"/>
              </a:endParaRPr>
            </a:p>
            <a:p>
              <a:pPr marL="0" indent="0">
                <a:buNone/>
              </a:pPr>
              <a:r>
                <a:rPr lang="en-US">
                  <a:latin typeface="Times New Roman" panose="02020603050405020304" charset="0"/>
                  <a:cs typeface="Times New Roman" panose="02020603050405020304" charset="0"/>
                  <a:sym typeface="+mn-ea"/>
                </a:rPr>
                <a:t>Analysis of base prices and sold prices distributions,</a:t>
              </a:r>
              <a:endParaRPr lang="en-US">
                <a:latin typeface="Times New Roman" panose="02020603050405020304" charset="0"/>
                <a:cs typeface="Times New Roman" panose="02020603050405020304" charset="0"/>
              </a:endParaRPr>
            </a:p>
            <a:p>
              <a:pPr marL="0" indent="0">
                <a:buNone/>
              </a:pPr>
              <a:r>
                <a:rPr lang="en-US">
                  <a:latin typeface="Times New Roman" panose="02020603050405020304" charset="0"/>
                  <a:cs typeface="Times New Roman" panose="02020603050405020304" charset="0"/>
                  <a:sym typeface="+mn-ea"/>
                </a:rPr>
                <a:t> identifying outliers and trends.</a:t>
              </a:r>
              <a:endParaRPr lang="en-US" sz="2400">
                <a:latin typeface="Times New Roman" panose="02020603050405020304" charset="0"/>
                <a:cs typeface="Times New Roman" panose="02020603050405020304" charset="0"/>
              </a:endParaRPr>
            </a:p>
            <a:p>
              <a:pPr marL="342900" indent="-342900" algn="l">
                <a:lnSpc>
                  <a:spcPct val="150000"/>
                </a:lnSpc>
                <a:buFont typeface="Arial" panose="020B0604020202020204" pitchFamily="34" charset="0"/>
                <a:buChar char="•"/>
              </a:pPr>
              <a:r>
                <a:rPr lang="en-US" sz="2400" b="1">
                  <a:solidFill>
                    <a:schemeClr val="tx1"/>
                  </a:solidFill>
                  <a:latin typeface="Times New Roman" panose="02020603050405020304" charset="0"/>
                  <a:cs typeface="Times New Roman" panose="02020603050405020304" charset="0"/>
                  <a:sym typeface="+mn-ea"/>
                </a:rPr>
                <a:t>Correlation Analysis:</a:t>
              </a:r>
              <a:endParaRPr lang="en-US" sz="2400" b="1">
                <a:solidFill>
                  <a:schemeClr val="tx1"/>
                </a:solidFill>
                <a:latin typeface="Times New Roman" panose="02020603050405020304" charset="0"/>
                <a:cs typeface="Times New Roman" panose="02020603050405020304" charset="0"/>
              </a:endParaRPr>
            </a:p>
            <a:p>
              <a:pPr marL="0" indent="0">
                <a:buNone/>
              </a:pPr>
              <a:r>
                <a:rPr lang="en-US" sz="2400">
                  <a:latin typeface="Times New Roman" panose="02020603050405020304" charset="0"/>
                  <a:cs typeface="Times New Roman" panose="02020603050405020304" charset="0"/>
                  <a:sym typeface="+mn-ea"/>
                </a:rPr>
                <a:t> </a:t>
              </a:r>
              <a:r>
                <a:rPr lang="en-US">
                  <a:latin typeface="Times New Roman" panose="02020603050405020304" charset="0"/>
                  <a:cs typeface="Times New Roman" panose="02020603050405020304" charset="0"/>
                  <a:sym typeface="+mn-ea"/>
                </a:rPr>
                <a:t>Insights into factors influencing player valuation,</a:t>
              </a:r>
              <a:endParaRPr lang="en-US">
                <a:latin typeface="Times New Roman" panose="02020603050405020304" charset="0"/>
                <a:cs typeface="Times New Roman" panose="02020603050405020304" charset="0"/>
              </a:endParaRPr>
            </a:p>
            <a:p>
              <a:pPr marL="0" indent="0">
                <a:buNone/>
              </a:pPr>
              <a:r>
                <a:rPr lang="en-US">
                  <a:latin typeface="Times New Roman" panose="02020603050405020304" charset="0"/>
                  <a:cs typeface="Times New Roman" panose="02020603050405020304" charset="0"/>
                  <a:sym typeface="+mn-ea"/>
                </a:rPr>
                <a:t>e.g., playing role,old squad,base price,performance value</a:t>
              </a:r>
              <a:endParaRPr lang="en-US">
                <a:latin typeface="Times New Roman" panose="02020603050405020304" charset="0"/>
                <a:cs typeface="Times New Roman" panose="02020603050405020304" charset="0"/>
              </a:endParaRPr>
            </a:p>
            <a:p>
              <a:pPr algn="ctr">
                <a:lnSpc>
                  <a:spcPct val="150000"/>
                </a:lnSpc>
              </a:pPr>
              <a:r>
                <a:rPr lang="zh-CN" altLang="en-US" sz="2400" dirty="0">
                  <a:latin typeface="Times New Roman" panose="02020603050405020304" charset="0"/>
                  <a:ea typeface="Calibri" panose="020F0502020204030204" pitchFamily="34" charset="0"/>
                  <a:cs typeface="Times New Roman" panose="02020603050405020304" charset="0"/>
                </a:rPr>
                <a:t>
</a:t>
              </a:r>
              <a:endParaRPr lang="zh-CN" altLang="en-US" sz="2400" dirty="0">
                <a:latin typeface="Times New Roman" panose="02020603050405020304" charset="0"/>
                <a:ea typeface="Calibri" panose="020F0502020204030204" pitchFamily="34" charset="0"/>
                <a:cs typeface="Times New Roman" panose="02020603050405020304" charset="0"/>
              </a:endParaRPr>
            </a:p>
          </p:txBody>
        </p:sp>
      </p:grpSp>
      <p:grpSp>
        <p:nvGrpSpPr>
          <p:cNvPr id="5" name="组合 36"/>
          <p:cNvGrpSpPr/>
          <p:nvPr/>
        </p:nvGrpSpPr>
        <p:grpSpPr>
          <a:xfrm>
            <a:off x="2085975" y="1870710"/>
            <a:ext cx="2967355" cy="2769870"/>
            <a:chOff x="1956607" y="2233460"/>
            <a:chExt cx="2967228" cy="3115518"/>
          </a:xfrm>
        </p:grpSpPr>
        <p:sp>
          <p:nvSpPr>
            <p:cNvPr id="6" name="矩形 37"/>
            <p:cNvSpPr/>
            <p:nvPr/>
          </p:nvSpPr>
          <p:spPr>
            <a:xfrm>
              <a:off x="2111132" y="2233460"/>
              <a:ext cx="2812703" cy="3115518"/>
            </a:xfrm>
            <a:prstGeom prst="rect">
              <a:avLst/>
            </a:prstGeom>
            <a:noFill/>
            <a:ln w="254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42"/>
            <p:cNvSpPr txBox="1"/>
            <p:nvPr/>
          </p:nvSpPr>
          <p:spPr>
            <a:xfrm>
              <a:off x="1956607" y="2698703"/>
              <a:ext cx="2183118" cy="1556331"/>
            </a:xfrm>
            <a:prstGeom prst="rect">
              <a:avLst/>
            </a:prstGeom>
            <a:noFill/>
          </p:spPr>
          <p:txBody>
            <a:bodyPr wrap="square" rtlCol="0">
              <a:spAutoFit/>
            </a:bodyPr>
            <a:p>
              <a:pPr algn="just">
                <a:lnSpc>
                  <a:spcPct val="150000"/>
                </a:lnSpc>
              </a:pPr>
              <a:r>
                <a:rPr lang="zh-CN" altLang="en-US" sz="1400" dirty="0">
                  <a:latin typeface="Calibri" panose="020F0502020204030204" pitchFamily="34" charset="0"/>
                  <a:ea typeface="Calibri" panose="020F0502020204030204" pitchFamily="34" charset="0"/>
                </a:rPr>
                <a:t>Click here to add content of the text，and briefly explain your point of view.
</a:t>
              </a:r>
              <a:endParaRPr lang="zh-CN" altLang="en-US" sz="1400" dirty="0">
                <a:latin typeface="Calibri" panose="020F0502020204030204" pitchFamily="34" charset="0"/>
                <a:ea typeface="Calibri" panose="020F0502020204030204" pitchFamily="34" charset="0"/>
              </a:endParaRPr>
            </a:p>
          </p:txBody>
        </p:sp>
      </p:grpSp>
      <p:pic>
        <p:nvPicPr>
          <p:cNvPr id="4" name="Picture 3" descr="30.03.2024_03.39.38_REC"/>
          <p:cNvPicPr>
            <a:picLocks noChangeAspect="1"/>
          </p:cNvPicPr>
          <p:nvPr/>
        </p:nvPicPr>
        <p:blipFill>
          <a:blip r:embed="rId1"/>
          <a:stretch>
            <a:fillRect/>
          </a:stretch>
        </p:blipFill>
        <p:spPr>
          <a:xfrm>
            <a:off x="479425" y="3390900"/>
            <a:ext cx="2830195" cy="3014345"/>
          </a:xfrm>
          <a:prstGeom prst="rect">
            <a:avLst/>
          </a:prstGeom>
        </p:spPr>
      </p:pic>
      <p:pic>
        <p:nvPicPr>
          <p:cNvPr id="8" name="Picture 7" descr="30.03.2024_03.41.18_REC"/>
          <p:cNvPicPr>
            <a:picLocks noChangeAspect="1"/>
          </p:cNvPicPr>
          <p:nvPr/>
        </p:nvPicPr>
        <p:blipFill>
          <a:blip r:embed="rId2"/>
          <a:stretch>
            <a:fillRect/>
          </a:stretch>
        </p:blipFill>
        <p:spPr>
          <a:xfrm>
            <a:off x="2570480" y="1476375"/>
            <a:ext cx="2773680" cy="28009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advClick="0" advTm="12000">
        <p:pull/>
      </p:transition>
    </mc:Choice>
    <mc:Fallback>
      <p:transition spd="med" advClick="0" advTm="12000">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Scale>
                                      <p:cBhvr>
                                        <p:cTn id="7"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8"/>
                                        </p:tgtEl>
                                        <p:attrNameLst>
                                          <p:attrName>ppt_x</p:attrName>
                                          <p:attrName>ppt_y</p:attrName>
                                        </p:attrNameLst>
                                      </p:cBhvr>
                                    </p:animMotion>
                                    <p:animEffect transition="in" filter="fade">
                                      <p:cBhvr>
                                        <p:cTn id="9" dur="1000"/>
                                        <p:tgtEl>
                                          <p:spTgt spid="8"/>
                                        </p:tgtEl>
                                      </p:cBhvr>
                                    </p:animEffect>
                                  </p:childTnLst>
                                </p:cTn>
                              </p:par>
                            </p:childTnLst>
                          </p:cTn>
                        </p:par>
                        <p:par>
                          <p:cTn id="10" fill="hold">
                            <p:stCondLst>
                              <p:cond delay="1000"/>
                            </p:stCondLst>
                            <p:childTnLst>
                              <p:par>
                                <p:cTn id="11" presetID="1"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37"/>
          <p:cNvSpPr/>
          <p:nvPr/>
        </p:nvSpPr>
        <p:spPr>
          <a:xfrm>
            <a:off x="3554095" y="1214120"/>
            <a:ext cx="7778750" cy="5528310"/>
          </a:xfrm>
          <a:prstGeom prst="rect">
            <a:avLst/>
          </a:prstGeom>
          <a:noFill/>
          <a:ln w="254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矩形 37"/>
          <p:cNvSpPr/>
          <p:nvPr/>
        </p:nvSpPr>
        <p:spPr>
          <a:xfrm>
            <a:off x="3094355" y="1362710"/>
            <a:ext cx="7830820" cy="5235575"/>
          </a:xfrm>
          <a:prstGeom prst="rect">
            <a:avLst/>
          </a:prstGeom>
          <a:noFill/>
          <a:ln w="254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矩形 3"/>
          <p:cNvSpPr/>
          <p:nvPr/>
        </p:nvSpPr>
        <p:spPr>
          <a:xfrm>
            <a:off x="1148080" y="1699260"/>
            <a:ext cx="9323705" cy="4612640"/>
          </a:xfrm>
          <a:prstGeom prst="rect">
            <a:avLst/>
          </a:prstGeom>
          <a:solidFill>
            <a:schemeClr val="accent4">
              <a:lumMod val="40000"/>
              <a:lumOff val="60000"/>
            </a:schemeClr>
          </a:solidFill>
          <a:ln>
            <a:noFill/>
          </a:ln>
          <a:effectLst>
            <a:outerShdw blurRad="355600" dist="38100" dir="534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just">
              <a:buNone/>
            </a:pPr>
            <a:r>
              <a:rPr lang="en-US" sz="1600" b="1">
                <a:solidFill>
                  <a:schemeClr val="tx1"/>
                </a:solidFill>
                <a:latin typeface="Times New Roman" panose="02020603050405020304" charset="0"/>
                <a:cs typeface="Times New Roman" panose="02020603050405020304" charset="0"/>
                <a:sym typeface="+mn-ea"/>
              </a:rPr>
              <a:t>In our analysis of IPL 2022 auction data, we leverage the powerful capabilities of Python libraries such as NumPy, Matplotlib, and Seaborn to develop insightful models that aid in understanding player valuations, market trends, and team strategies. Here's how we utilize these libraries in our analysis:</a:t>
            </a:r>
            <a:endParaRPr lang="en-US" sz="1600" b="1">
              <a:solidFill>
                <a:schemeClr val="tx1"/>
              </a:solidFill>
              <a:latin typeface="Times New Roman" panose="02020603050405020304" charset="0"/>
              <a:cs typeface="Times New Roman" panose="02020603050405020304" charset="0"/>
              <a:sym typeface="+mn-ea"/>
            </a:endParaRPr>
          </a:p>
          <a:p>
            <a:pPr marL="285750" indent="-285750" algn="just">
              <a:buFont typeface="Arial" panose="020B0604020202020204" pitchFamily="34" charset="0"/>
              <a:buChar char="•"/>
            </a:pPr>
            <a:r>
              <a:rPr lang="en-IN" altLang="en-US" sz="1600" b="1">
                <a:solidFill>
                  <a:schemeClr val="tx1"/>
                </a:solidFill>
                <a:latin typeface="Times New Roman" panose="02020603050405020304" charset="0"/>
                <a:cs typeface="Times New Roman" panose="02020603050405020304" charset="0"/>
                <a:sym typeface="+mn-ea"/>
              </a:rPr>
              <a:t>Descriptive Statistics with NumPy</a:t>
            </a:r>
            <a:endParaRPr lang="en-IN" altLang="en-US" sz="1600" b="1">
              <a:solidFill>
                <a:schemeClr val="tx1"/>
              </a:solidFill>
              <a:latin typeface="Times New Roman" panose="02020603050405020304" charset="0"/>
              <a:cs typeface="Times New Roman" panose="02020603050405020304" charset="0"/>
              <a:sym typeface="+mn-ea"/>
            </a:endParaRPr>
          </a:p>
          <a:p>
            <a:pPr marL="285750" indent="-285750" algn="just">
              <a:buFont typeface="Arial" panose="020B0604020202020204" pitchFamily="34" charset="0"/>
              <a:buChar char="•"/>
            </a:pPr>
            <a:r>
              <a:rPr lang="en-IN" altLang="en-US" sz="1600" b="1">
                <a:solidFill>
                  <a:schemeClr val="tx1"/>
                </a:solidFill>
                <a:latin typeface="Times New Roman" panose="02020603050405020304" charset="0"/>
                <a:cs typeface="Times New Roman" panose="02020603050405020304" charset="0"/>
                <a:sym typeface="+mn-ea"/>
              </a:rPr>
              <a:t>Data Visualization with Matplotlib and Seaborn</a:t>
            </a:r>
            <a:endParaRPr lang="en-IN" altLang="en-US" sz="1600" b="1">
              <a:solidFill>
                <a:schemeClr val="tx1"/>
              </a:solidFill>
              <a:latin typeface="Times New Roman" panose="02020603050405020304" charset="0"/>
              <a:cs typeface="Times New Roman" panose="02020603050405020304" charset="0"/>
              <a:sym typeface="+mn-ea"/>
            </a:endParaRPr>
          </a:p>
          <a:p>
            <a:pPr marL="285750" indent="-285750" algn="just">
              <a:buFont typeface="Arial" panose="020B0604020202020204" pitchFamily="34" charset="0"/>
              <a:buChar char="•"/>
            </a:pPr>
            <a:r>
              <a:rPr lang="en-IN" altLang="en-US" sz="1600" b="1">
                <a:solidFill>
                  <a:schemeClr val="tx1"/>
                </a:solidFill>
                <a:latin typeface="Times New Roman" panose="02020603050405020304" charset="0"/>
                <a:cs typeface="Times New Roman" panose="02020603050405020304" charset="0"/>
                <a:sym typeface="+mn-ea"/>
              </a:rPr>
              <a:t>Regression Analysis with Scikit - Learn</a:t>
            </a:r>
            <a:endParaRPr lang="en-IN" altLang="en-US" sz="1600" b="1">
              <a:solidFill>
                <a:schemeClr val="tx1"/>
              </a:solidFill>
              <a:latin typeface="Times New Roman" panose="02020603050405020304" charset="0"/>
              <a:cs typeface="Times New Roman" panose="02020603050405020304" charset="0"/>
              <a:sym typeface="+mn-ea"/>
            </a:endParaRPr>
          </a:p>
          <a:p>
            <a:pPr marL="285750" indent="-285750" algn="just">
              <a:buFont typeface="Arial" panose="020B0604020202020204" pitchFamily="34" charset="0"/>
              <a:buChar char="•"/>
            </a:pPr>
            <a:r>
              <a:rPr lang="en-IN" altLang="en-US" sz="1600" b="1">
                <a:solidFill>
                  <a:schemeClr val="tx1"/>
                </a:solidFill>
                <a:latin typeface="Times New Roman" panose="02020603050405020304" charset="0"/>
                <a:cs typeface="Times New Roman" panose="02020603050405020304" charset="0"/>
                <a:sym typeface="+mn-ea"/>
              </a:rPr>
              <a:t>Time Series Analysis with Matplotlib</a:t>
            </a:r>
            <a:endParaRPr lang="en-IN" altLang="en-US" sz="1600" b="1">
              <a:solidFill>
                <a:schemeClr val="tx1"/>
              </a:solidFill>
              <a:latin typeface="Times New Roman" panose="02020603050405020304" charset="0"/>
              <a:cs typeface="Times New Roman" panose="02020603050405020304" charset="0"/>
              <a:sym typeface="+mn-ea"/>
            </a:endParaRPr>
          </a:p>
          <a:p>
            <a:pPr indent="0" algn="just">
              <a:buFont typeface="Arial" panose="020B0604020202020204" pitchFamily="34" charset="0"/>
              <a:buNone/>
            </a:pPr>
            <a:endParaRPr lang="en-IN" altLang="en-US" sz="1600" b="1">
              <a:solidFill>
                <a:schemeClr val="tx1"/>
              </a:solidFill>
              <a:latin typeface="Times New Roman" panose="02020603050405020304" charset="0"/>
              <a:cs typeface="Times New Roman" panose="02020603050405020304" charset="0"/>
              <a:sym typeface="+mn-ea"/>
            </a:endParaRPr>
          </a:p>
          <a:p>
            <a:pPr indent="0" algn="just">
              <a:buFont typeface="Arial" panose="020B0604020202020204" pitchFamily="34" charset="0"/>
              <a:buNone/>
            </a:pPr>
            <a:endParaRPr lang="en-IN" altLang="en-US" sz="1600" b="1">
              <a:solidFill>
                <a:schemeClr val="tx1"/>
              </a:solidFill>
              <a:latin typeface="Times New Roman" panose="02020603050405020304" charset="0"/>
              <a:cs typeface="Times New Roman" panose="02020603050405020304" charset="0"/>
              <a:sym typeface="+mn-ea"/>
            </a:endParaRPr>
          </a:p>
          <a:p>
            <a:pPr indent="0" algn="just">
              <a:buFont typeface="Arial" panose="020B0604020202020204" pitchFamily="34" charset="0"/>
              <a:buNone/>
            </a:pPr>
            <a:r>
              <a:rPr lang="en-US" sz="1600" b="1">
                <a:solidFill>
                  <a:schemeClr val="tx1"/>
                </a:solidFill>
                <a:sym typeface="+mn-ea"/>
              </a:rPr>
              <a:t>By integrating these models into our analysis pipeline, we gain a comprehensive understanding of the IPL 2022 auction data, enabling us to derive actionable insights that inform strategic decision-making for IPL franchises. The seamless integration of Python, NumPy, Matplotlib, and Seaborn empowers us to unlock the full potential of the auction dataset and drive value for stakeholders in the cricketing ecosystem.</a:t>
            </a:r>
            <a:endParaRPr lang="en-US" sz="1600" b="1">
              <a:solidFill>
                <a:schemeClr val="tx1"/>
              </a:solidFill>
            </a:endParaRPr>
          </a:p>
          <a:p>
            <a:pPr indent="0" algn="just">
              <a:buFont typeface="Arial" panose="020B0604020202020204" pitchFamily="34" charset="0"/>
              <a:buNone/>
            </a:pPr>
            <a:endParaRPr lang="en-IN" altLang="en-US" sz="1600" b="1">
              <a:solidFill>
                <a:schemeClr val="tx1"/>
              </a:solidFill>
              <a:latin typeface="Times New Roman" panose="02020603050405020304" charset="0"/>
              <a:cs typeface="Times New Roman" panose="02020603050405020304" charset="0"/>
              <a:sym typeface="+mn-ea"/>
            </a:endParaRPr>
          </a:p>
          <a:p>
            <a:pPr marL="285750" indent="-285750" algn="just">
              <a:buFont typeface="Arial" panose="020B0604020202020204" pitchFamily="34" charset="0"/>
              <a:buChar char="•"/>
            </a:pPr>
            <a:endParaRPr lang="en-US" sz="1600" b="1">
              <a:solidFill>
                <a:schemeClr val="tx1"/>
              </a:solidFill>
              <a:latin typeface="Times New Roman" panose="02020603050405020304" charset="0"/>
              <a:cs typeface="Times New Roman" panose="02020603050405020304" charset="0"/>
            </a:endParaRPr>
          </a:p>
          <a:p>
            <a:pPr marL="0" indent="0" algn="just">
              <a:buNone/>
            </a:pPr>
            <a:endParaRPr lang="en-US" altLang="zh-CN" sz="1600" b="1" dirty="0">
              <a:solidFill>
                <a:schemeClr val="tx1"/>
              </a:solidFill>
              <a:latin typeface="Times New Roman" panose="02020603050405020304" charset="0"/>
              <a:ea typeface="Calibri" panose="020F0502020204030204" pitchFamily="34" charset="0"/>
              <a:cs typeface="Times New Roman" panose="02020603050405020304" charset="0"/>
            </a:endParaRPr>
          </a:p>
        </p:txBody>
      </p:sp>
      <p:sp>
        <p:nvSpPr>
          <p:cNvPr id="35" name="矩形 34"/>
          <p:cNvSpPr/>
          <p:nvPr/>
        </p:nvSpPr>
        <p:spPr>
          <a:xfrm>
            <a:off x="1728936" y="445749"/>
            <a:ext cx="2604770" cy="768350"/>
          </a:xfrm>
          <a:prstGeom prst="rect">
            <a:avLst/>
          </a:prstGeom>
          <a:noFill/>
        </p:spPr>
        <p:txBody>
          <a:bodyPr wrap="none">
            <a:spAutoFit/>
          </a:bodyPr>
          <a:lstStyle/>
          <a:p>
            <a:pPr algn="ctr"/>
            <a:r>
              <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MODELS</a:t>
            </a:r>
            <a:endPar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36" name="矩形 35"/>
          <p:cNvSpPr/>
          <p:nvPr/>
        </p:nvSpPr>
        <p:spPr>
          <a:xfrm>
            <a:off x="178435" y="145415"/>
            <a:ext cx="1468755" cy="13684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accent4">
                    <a:lumMod val="40000"/>
                    <a:lumOff val="60000"/>
                  </a:schemeClr>
                </a:solidFill>
                <a:latin typeface="Calibri" panose="020F0502020204030204" pitchFamily="34" charset="0"/>
                <a:ea typeface="Calibri" panose="020F0502020204030204" pitchFamily="34" charset="0"/>
              </a:rPr>
              <a:t>0</a:t>
            </a:r>
            <a:r>
              <a:rPr lang="en-IN" altLang="en-US" sz="2400" b="1" dirty="0" smtClean="0">
                <a:solidFill>
                  <a:schemeClr val="accent4">
                    <a:lumMod val="40000"/>
                    <a:lumOff val="60000"/>
                  </a:schemeClr>
                </a:solidFill>
                <a:latin typeface="Calibri" panose="020F0502020204030204" pitchFamily="34" charset="0"/>
                <a:ea typeface="Calibri" panose="020F0502020204030204" pitchFamily="34" charset="0"/>
              </a:rPr>
              <a:t>7</a:t>
            </a:r>
            <a:endParaRPr lang="en-IN" altLang="en-US" sz="2400" b="1" dirty="0" smtClean="0">
              <a:solidFill>
                <a:schemeClr val="accent4">
                  <a:lumMod val="40000"/>
                  <a:lumOff val="60000"/>
                </a:schemeClr>
              </a:solidFill>
              <a:latin typeface="Calibri" panose="020F0502020204030204" pitchFamily="34" charset="0"/>
              <a:ea typeface="Calibri" panose="020F0502020204030204" pitchFamily="34" charset="0"/>
            </a:endParaRPr>
          </a:p>
        </p:txBody>
      </p:sp>
      <p:grpSp>
        <p:nvGrpSpPr>
          <p:cNvPr id="44" name="组合 43"/>
          <p:cNvGrpSpPr/>
          <p:nvPr/>
        </p:nvGrpSpPr>
        <p:grpSpPr>
          <a:xfrm>
            <a:off x="346710" y="280670"/>
            <a:ext cx="1156970" cy="1121410"/>
            <a:chOff x="2668588" y="1189513"/>
            <a:chExt cx="3238500" cy="4047650"/>
          </a:xfrm>
          <a:solidFill>
            <a:schemeClr val="accent4">
              <a:lumMod val="40000"/>
              <a:lumOff val="60000"/>
            </a:schemeClr>
          </a:solidFill>
        </p:grpSpPr>
        <p:grpSp>
          <p:nvGrpSpPr>
            <p:cNvPr id="45" name="组合 44"/>
            <p:cNvGrpSpPr/>
            <p:nvPr/>
          </p:nvGrpSpPr>
          <p:grpSpPr>
            <a:xfrm>
              <a:off x="2668588" y="1189513"/>
              <a:ext cx="3238500" cy="1309688"/>
              <a:chOff x="4478338" y="1241901"/>
              <a:chExt cx="3238500" cy="1309688"/>
            </a:xfrm>
            <a:grpFill/>
          </p:grpSpPr>
          <p:sp>
            <p:nvSpPr>
              <p:cNvPr id="50"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p>
            </p:txBody>
          </p:sp>
          <p:sp>
            <p:nvSpPr>
              <p:cNvPr id="51"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46" name="组合 45"/>
            <p:cNvGrpSpPr/>
            <p:nvPr/>
          </p:nvGrpSpPr>
          <p:grpSpPr>
            <a:xfrm>
              <a:off x="2668588" y="3924300"/>
              <a:ext cx="3238500" cy="1312863"/>
              <a:chOff x="4478338" y="3976688"/>
              <a:chExt cx="3238500" cy="1312863"/>
            </a:xfrm>
            <a:grpFill/>
          </p:grpSpPr>
          <p:sp>
            <p:nvSpPr>
              <p:cNvPr id="47"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p>
            </p:txBody>
          </p:sp>
          <p:sp>
            <p:nvSpPr>
              <p:cNvPr id="48"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15000">
        <p15:prstTrans prst="pageCurlDouble"/>
      </p:transition>
    </mc:Choice>
    <mc:Fallback>
      <p:transition spd="slow" advClick="0" advTm="1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par>
                                <p:cTn id="10" presetID="1"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3" grpId="0" animBg="1"/>
      <p:bldP spid="3"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矩形 37"/>
          <p:cNvSpPr/>
          <p:nvPr/>
        </p:nvSpPr>
        <p:spPr>
          <a:xfrm>
            <a:off x="414020" y="215265"/>
            <a:ext cx="11509375" cy="6224270"/>
          </a:xfrm>
          <a:prstGeom prst="rect">
            <a:avLst/>
          </a:prstGeom>
          <a:noFill/>
          <a:ln w="254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 name="组合 36"/>
          <p:cNvGrpSpPr/>
          <p:nvPr/>
        </p:nvGrpSpPr>
        <p:grpSpPr bwMode="auto">
          <a:xfrm>
            <a:off x="621665" y="2230755"/>
            <a:ext cx="2614930" cy="3795395"/>
            <a:chOff x="0" y="0"/>
            <a:chExt cx="4215759" cy="2057400"/>
          </a:xfrm>
        </p:grpSpPr>
        <p:sp>
          <p:nvSpPr>
            <p:cNvPr id="17" name="圆角矩形 1"/>
            <p:cNvSpPr>
              <a:spLocks noChangeArrowheads="1"/>
            </p:cNvSpPr>
            <p:nvPr/>
          </p:nvSpPr>
          <p:spPr bwMode="auto">
            <a:xfrm>
              <a:off x="0" y="0"/>
              <a:ext cx="4215759" cy="2057400"/>
            </a:xfrm>
            <a:prstGeom prst="roundRect">
              <a:avLst>
                <a:gd name="adj" fmla="val 4167"/>
              </a:avLst>
            </a:prstGeom>
            <a:solidFill>
              <a:schemeClr val="accent4">
                <a:lumMod val="40000"/>
                <a:lumOff val="60000"/>
              </a:schemeClr>
            </a:solidFill>
            <a:ln w="12700">
              <a:solidFill>
                <a:srgbClr val="D9D9D9">
                  <a:alpha val="52156"/>
                </a:srgbClr>
              </a:solidFill>
              <a:round/>
            </a:ln>
            <a:effectLst>
              <a:outerShdw dist="12700" dir="5400000" algn="ctr" rotWithShape="0">
                <a:srgbClr val="000000">
                  <a:alpha val="26999"/>
                </a:srgbClr>
              </a:outerShdw>
            </a:effectLst>
          </p:spPr>
          <p:txBody>
            <a:bodyPr anchor="ctr"/>
            <a:lstStyle/>
            <a:p>
              <a:pPr algn="ctr">
                <a:defRPr/>
              </a:pPr>
              <a:endParaRPr lang="zh-CN" altLang="en-US">
                <a:solidFill>
                  <a:schemeClr val="tx1">
                    <a:lumMod val="75000"/>
                    <a:lumOff val="25000"/>
                  </a:schemeClr>
                </a:solidFill>
                <a:latin typeface="Calibri" panose="020F0502020204030204" pitchFamily="34" charset="0"/>
                <a:ea typeface="Calibri" panose="020F0502020204030204" pitchFamily="34" charset="0"/>
              </a:endParaRPr>
            </a:p>
          </p:txBody>
        </p:sp>
        <p:sp>
          <p:nvSpPr>
            <p:cNvPr id="16" name="文本框 25"/>
            <p:cNvSpPr txBox="1">
              <a:spLocks noChangeArrowheads="1"/>
            </p:cNvSpPr>
            <p:nvPr/>
          </p:nvSpPr>
          <p:spPr bwMode="auto">
            <a:xfrm>
              <a:off x="188368" y="69877"/>
              <a:ext cx="3880996" cy="1926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a:solidFill>
                    <a:schemeClr val="tx1"/>
                  </a:solidFill>
                  <a:latin typeface="Calibri" panose="020F0502020204030204" pitchFamily="34" charset="0"/>
                  <a:ea typeface="Microsoft YaHei Light" panose="020B0502040204020203" pitchFamily="34" charset="-122"/>
                </a:defRPr>
              </a:lvl1pPr>
              <a:lvl2pPr marL="742950" indent="-285750">
                <a:defRPr>
                  <a:solidFill>
                    <a:schemeClr val="tx1"/>
                  </a:solidFill>
                  <a:latin typeface="Calibri" panose="020F0502020204030204" pitchFamily="34" charset="0"/>
                  <a:ea typeface="Microsoft YaHei Light" panose="020B0502040204020203" pitchFamily="34" charset="-122"/>
                </a:defRPr>
              </a:lvl2pPr>
              <a:lvl3pPr marL="1143000" indent="-228600">
                <a:defRPr>
                  <a:solidFill>
                    <a:schemeClr val="tx1"/>
                  </a:solidFill>
                  <a:latin typeface="Calibri" panose="020F0502020204030204" pitchFamily="34" charset="0"/>
                  <a:ea typeface="Microsoft YaHei Light" panose="020B0502040204020203" pitchFamily="34" charset="-122"/>
                </a:defRPr>
              </a:lvl3pPr>
              <a:lvl4pPr marL="1600200" indent="-228600">
                <a:defRPr>
                  <a:solidFill>
                    <a:schemeClr val="tx1"/>
                  </a:solidFill>
                  <a:latin typeface="Calibri" panose="020F0502020204030204" pitchFamily="34" charset="0"/>
                  <a:ea typeface="Microsoft YaHei Light" panose="020B0502040204020203" pitchFamily="34" charset="-122"/>
                </a:defRPr>
              </a:lvl4pPr>
              <a:lvl5pPr marL="2057400" indent="-228600">
                <a:defRPr>
                  <a:solidFill>
                    <a:schemeClr val="tx1"/>
                  </a:solidFill>
                  <a:latin typeface="Calibri" panose="020F0502020204030204" pitchFamily="34" charset="0"/>
                  <a:ea typeface="Microsoft YaHei Light" panose="020B0502040204020203"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icrosoft YaHei Light" panose="020B0502040204020203"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icrosoft YaHei Light" panose="020B0502040204020203"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icrosoft YaHei Light" panose="020B0502040204020203"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icrosoft YaHei Light" panose="020B0502040204020203" pitchFamily="34" charset="-122"/>
                </a:defRPr>
              </a:lvl9pPr>
            </a:lstStyle>
            <a:p>
              <a:pPr marL="0" indent="0">
                <a:buNone/>
              </a:pPr>
              <a:r>
                <a:rPr lang="en-US" sz="1400" b="1">
                  <a:solidFill>
                    <a:schemeClr val="tx1"/>
                  </a:solidFill>
                  <a:latin typeface="Times New Roman" panose="02020603050405020304" charset="0"/>
                  <a:cs typeface="Times New Roman" panose="02020603050405020304" charset="0"/>
                  <a:sym typeface="+mn-ea"/>
                </a:rPr>
                <a:t>Objective:</a:t>
              </a:r>
              <a:endParaRPr lang="en-US" sz="1400" b="1">
                <a:solidFill>
                  <a:schemeClr val="tx1"/>
                </a:solidFill>
                <a:latin typeface="Times New Roman" panose="02020603050405020304" charset="0"/>
                <a:cs typeface="Times New Roman" panose="02020603050405020304" charset="0"/>
                <a:sym typeface="+mn-ea"/>
              </a:endParaRPr>
            </a:p>
            <a:p>
              <a:pPr marL="0" indent="0">
                <a:buNone/>
              </a:pPr>
              <a:r>
                <a:rPr lang="en-US" sz="1400">
                  <a:solidFill>
                    <a:schemeClr val="tx1"/>
                  </a:solidFill>
                  <a:latin typeface="Times New Roman" panose="02020603050405020304" charset="0"/>
                  <a:cs typeface="Times New Roman" panose="02020603050405020304" charset="0"/>
                  <a:sym typeface="+mn-ea"/>
                </a:rPr>
                <a:t> To compute descriptive statistics such as mean, median, standard deviation, and quartiles for key auction parameters like player prices, age, and performance metrics.</a:t>
              </a:r>
              <a:endParaRPr lang="en-US" sz="1400">
                <a:solidFill>
                  <a:schemeClr val="tx1"/>
                </a:solidFill>
                <a:latin typeface="Times New Roman" panose="02020603050405020304" charset="0"/>
                <a:cs typeface="Times New Roman" panose="02020603050405020304" charset="0"/>
                <a:sym typeface="+mn-ea"/>
              </a:endParaRPr>
            </a:p>
            <a:p>
              <a:pPr marL="0" indent="0">
                <a:buNone/>
              </a:pPr>
              <a:endParaRPr lang="en-US" sz="1400">
                <a:solidFill>
                  <a:schemeClr val="tx1"/>
                </a:solidFill>
                <a:latin typeface="Times New Roman" panose="02020603050405020304" charset="0"/>
                <a:cs typeface="Times New Roman" panose="02020603050405020304" charset="0"/>
              </a:endParaRPr>
            </a:p>
            <a:p>
              <a:pPr marL="0" indent="0">
                <a:buNone/>
              </a:pPr>
              <a:r>
                <a:rPr lang="en-US" sz="1400" b="1">
                  <a:solidFill>
                    <a:schemeClr val="tx1"/>
                  </a:solidFill>
                  <a:latin typeface="Times New Roman" panose="02020603050405020304" charset="0"/>
                  <a:cs typeface="Times New Roman" panose="02020603050405020304" charset="0"/>
                  <a:sym typeface="+mn-ea"/>
                </a:rPr>
                <a:t>Approach:</a:t>
              </a:r>
              <a:r>
                <a:rPr lang="en-US" sz="1400">
                  <a:solidFill>
                    <a:schemeClr val="tx1"/>
                  </a:solidFill>
                  <a:latin typeface="Times New Roman" panose="02020603050405020304" charset="0"/>
                  <a:cs typeface="Times New Roman" panose="02020603050405020304" charset="0"/>
                  <a:sym typeface="+mn-ea"/>
                </a:rPr>
                <a:t> </a:t>
              </a:r>
              <a:endParaRPr lang="en-US" sz="1400">
                <a:solidFill>
                  <a:schemeClr val="tx1"/>
                </a:solidFill>
                <a:latin typeface="Times New Roman" panose="02020603050405020304" charset="0"/>
                <a:cs typeface="Times New Roman" panose="02020603050405020304" charset="0"/>
                <a:sym typeface="+mn-ea"/>
              </a:endParaRPr>
            </a:p>
            <a:p>
              <a:pPr marL="0" indent="0">
                <a:buNone/>
              </a:pPr>
              <a:r>
                <a:rPr lang="en-US" sz="1400">
                  <a:solidFill>
                    <a:schemeClr val="tx1"/>
                  </a:solidFill>
                  <a:latin typeface="Times New Roman" panose="02020603050405020304" charset="0"/>
                  <a:cs typeface="Times New Roman" panose="02020603050405020304" charset="0"/>
                  <a:sym typeface="+mn-ea"/>
                </a:rPr>
                <a:t>Utilizing NumPy's array-based operations and statistical functions, we perform comprehensive analyses to summarize and understand the distribution and variability of auction data.</a:t>
              </a:r>
              <a:endParaRPr lang="en-US" altLang="en-US" sz="1400" dirty="0">
                <a:solidFill>
                  <a:schemeClr val="tx1"/>
                </a:solidFill>
                <a:latin typeface="Times New Roman" panose="02020603050405020304" charset="0"/>
                <a:ea typeface="Calibri" panose="020F0502020204030204" pitchFamily="34" charset="0"/>
                <a:cs typeface="Times New Roman" panose="02020603050405020304" charset="0"/>
                <a:sym typeface="+mn-ea"/>
              </a:endParaRPr>
            </a:p>
          </p:txBody>
        </p:sp>
      </p:grpSp>
      <p:grpSp>
        <p:nvGrpSpPr>
          <p:cNvPr id="23" name="组合 37"/>
          <p:cNvGrpSpPr/>
          <p:nvPr/>
        </p:nvGrpSpPr>
        <p:grpSpPr bwMode="auto">
          <a:xfrm>
            <a:off x="3479307" y="2230729"/>
            <a:ext cx="2614930" cy="3795395"/>
            <a:chOff x="0" y="0"/>
            <a:chExt cx="4215423" cy="6117950"/>
          </a:xfrm>
        </p:grpSpPr>
        <p:sp>
          <p:nvSpPr>
            <p:cNvPr id="28" name="圆角矩形 12"/>
            <p:cNvSpPr>
              <a:spLocks noChangeArrowheads="1"/>
            </p:cNvSpPr>
            <p:nvPr/>
          </p:nvSpPr>
          <p:spPr bwMode="auto">
            <a:xfrm>
              <a:off x="0" y="0"/>
              <a:ext cx="4215423" cy="6117950"/>
            </a:xfrm>
            <a:prstGeom prst="roundRect">
              <a:avLst>
                <a:gd name="adj" fmla="val 4167"/>
              </a:avLst>
            </a:prstGeom>
            <a:solidFill>
              <a:srgbClr val="FFC000"/>
            </a:solidFill>
            <a:ln w="12700">
              <a:solidFill>
                <a:srgbClr val="D9D9D9">
                  <a:alpha val="52156"/>
                </a:srgbClr>
              </a:solidFill>
              <a:round/>
            </a:ln>
            <a:effectLst>
              <a:outerShdw dist="12700" dir="5400000" algn="ctr" rotWithShape="0">
                <a:srgbClr val="000000">
                  <a:alpha val="26999"/>
                </a:srgbClr>
              </a:outerShdw>
            </a:effectLst>
          </p:spPr>
          <p:txBody>
            <a:bodyPr anchor="ctr"/>
            <a:lstStyle/>
            <a:p>
              <a:pPr algn="ctr">
                <a:defRPr/>
              </a:pPr>
              <a:endParaRPr lang="zh-CN" altLang="en-US" dirty="0">
                <a:solidFill>
                  <a:srgbClr val="FFFFFF"/>
                </a:solidFill>
                <a:latin typeface="Calibri" panose="020F0502020204030204" pitchFamily="34" charset="0"/>
                <a:ea typeface="Calibri" panose="020F0502020204030204" pitchFamily="34" charset="0"/>
              </a:endParaRPr>
            </a:p>
          </p:txBody>
        </p:sp>
        <p:sp>
          <p:nvSpPr>
            <p:cNvPr id="27" name="文本框 29"/>
            <p:cNvSpPr txBox="1">
              <a:spLocks noChangeArrowheads="1"/>
            </p:cNvSpPr>
            <p:nvPr/>
          </p:nvSpPr>
          <p:spPr bwMode="auto">
            <a:xfrm>
              <a:off x="131028" y="207787"/>
              <a:ext cx="3818244" cy="5730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oAutofit/>
            </a:bodyPr>
            <a:lstStyle>
              <a:lvl1pPr>
                <a:defRPr>
                  <a:solidFill>
                    <a:schemeClr val="tx1"/>
                  </a:solidFill>
                  <a:latin typeface="Calibri" panose="020F0502020204030204" pitchFamily="34" charset="0"/>
                  <a:ea typeface="Microsoft YaHei Light" panose="020B0502040204020203" pitchFamily="34" charset="-122"/>
                </a:defRPr>
              </a:lvl1pPr>
              <a:lvl2pPr marL="742950" indent="-285750">
                <a:defRPr>
                  <a:solidFill>
                    <a:schemeClr val="tx1"/>
                  </a:solidFill>
                  <a:latin typeface="Calibri" panose="020F0502020204030204" pitchFamily="34" charset="0"/>
                  <a:ea typeface="Microsoft YaHei Light" panose="020B0502040204020203" pitchFamily="34" charset="-122"/>
                </a:defRPr>
              </a:lvl2pPr>
              <a:lvl3pPr marL="1143000" indent="-228600">
                <a:defRPr>
                  <a:solidFill>
                    <a:schemeClr val="tx1"/>
                  </a:solidFill>
                  <a:latin typeface="Calibri" panose="020F0502020204030204" pitchFamily="34" charset="0"/>
                  <a:ea typeface="Microsoft YaHei Light" panose="020B0502040204020203" pitchFamily="34" charset="-122"/>
                </a:defRPr>
              </a:lvl3pPr>
              <a:lvl4pPr marL="1600200" indent="-228600">
                <a:defRPr>
                  <a:solidFill>
                    <a:schemeClr val="tx1"/>
                  </a:solidFill>
                  <a:latin typeface="Calibri" panose="020F0502020204030204" pitchFamily="34" charset="0"/>
                  <a:ea typeface="Microsoft YaHei Light" panose="020B0502040204020203" pitchFamily="34" charset="-122"/>
                </a:defRPr>
              </a:lvl4pPr>
              <a:lvl5pPr marL="2057400" indent="-228600">
                <a:defRPr>
                  <a:solidFill>
                    <a:schemeClr val="tx1"/>
                  </a:solidFill>
                  <a:latin typeface="Calibri" panose="020F0502020204030204" pitchFamily="34" charset="0"/>
                  <a:ea typeface="Microsoft YaHei Light" panose="020B0502040204020203"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icrosoft YaHei Light" panose="020B0502040204020203"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icrosoft YaHei Light" panose="020B0502040204020203"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icrosoft YaHei Light" panose="020B0502040204020203"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icrosoft YaHei Light" panose="020B0502040204020203" pitchFamily="34" charset="-122"/>
                </a:defRPr>
              </a:lvl9pPr>
            </a:lstStyle>
            <a:p>
              <a:pPr marL="0" indent="0" algn="l">
                <a:buNone/>
              </a:pPr>
              <a:r>
                <a:rPr lang="en-US" sz="1400" b="1">
                  <a:latin typeface="Times New Roman" panose="02020603050405020304" charset="0"/>
                  <a:cs typeface="Times New Roman" panose="02020603050405020304" charset="0"/>
                  <a:sym typeface="+mn-ea"/>
                </a:rPr>
                <a:t>Objective:</a:t>
              </a:r>
              <a:r>
                <a:rPr lang="en-US" sz="1200">
                  <a:latin typeface="Times New Roman" panose="02020603050405020304" charset="0"/>
                  <a:cs typeface="Times New Roman" panose="02020603050405020304" charset="0"/>
                  <a:sym typeface="+mn-ea"/>
                </a:rPr>
                <a:t> </a:t>
              </a:r>
              <a:endParaRPr lang="en-US" sz="1200">
                <a:latin typeface="Times New Roman" panose="02020603050405020304" charset="0"/>
                <a:cs typeface="Times New Roman" panose="02020603050405020304" charset="0"/>
                <a:sym typeface="+mn-ea"/>
              </a:endParaRPr>
            </a:p>
            <a:p>
              <a:pPr marL="0" indent="0" algn="just">
                <a:buNone/>
              </a:pPr>
              <a:r>
                <a:rPr lang="en-US" sz="1200">
                  <a:latin typeface="Times New Roman" panose="02020603050405020304" charset="0"/>
                  <a:cs typeface="Times New Roman" panose="02020603050405020304" charset="0"/>
                  <a:sym typeface="+mn-ea"/>
                </a:rPr>
                <a:t>To visually explore and </a:t>
              </a:r>
              <a:endParaRPr lang="en-US" sz="1200">
                <a:latin typeface="Times New Roman" panose="02020603050405020304" charset="0"/>
                <a:cs typeface="Times New Roman" panose="02020603050405020304" charset="0"/>
                <a:sym typeface="+mn-ea"/>
              </a:endParaRPr>
            </a:p>
            <a:p>
              <a:pPr marL="0" indent="0" algn="just">
                <a:buNone/>
              </a:pPr>
              <a:r>
                <a:rPr lang="en-US" sz="1200">
                  <a:latin typeface="Times New Roman" panose="02020603050405020304" charset="0"/>
                  <a:cs typeface="Times New Roman" panose="02020603050405020304" charset="0"/>
                  <a:sym typeface="+mn-ea"/>
                </a:rPr>
                <a:t>communicate patterns, trends, and</a:t>
              </a:r>
              <a:endParaRPr lang="en-US" sz="1200">
                <a:latin typeface="Times New Roman" panose="02020603050405020304" charset="0"/>
                <a:cs typeface="Times New Roman" panose="02020603050405020304" charset="0"/>
                <a:sym typeface="+mn-ea"/>
              </a:endParaRPr>
            </a:p>
            <a:p>
              <a:pPr marL="0" indent="0" algn="just">
                <a:buNone/>
              </a:pPr>
              <a:r>
                <a:rPr lang="en-US" sz="1200">
                  <a:latin typeface="Times New Roman" panose="02020603050405020304" charset="0"/>
                  <a:cs typeface="Times New Roman" panose="02020603050405020304" charset="0"/>
                  <a:sym typeface="+mn-ea"/>
                </a:rPr>
                <a:t> relationships within the auction </a:t>
              </a:r>
              <a:endParaRPr lang="en-US" sz="1200">
                <a:latin typeface="Times New Roman" panose="02020603050405020304" charset="0"/>
                <a:cs typeface="Times New Roman" panose="02020603050405020304" charset="0"/>
                <a:sym typeface="+mn-ea"/>
              </a:endParaRPr>
            </a:p>
            <a:p>
              <a:pPr marL="0" indent="0" algn="just">
                <a:buNone/>
              </a:pPr>
              <a:r>
                <a:rPr lang="en-US" sz="1200">
                  <a:latin typeface="Times New Roman" panose="02020603050405020304" charset="0"/>
                  <a:cs typeface="Times New Roman" panose="02020603050405020304" charset="0"/>
                  <a:sym typeface="+mn-ea"/>
                </a:rPr>
                <a:t>dataset.</a:t>
              </a:r>
              <a:endParaRPr lang="en-US" sz="1200">
                <a:latin typeface="Times New Roman" panose="02020603050405020304" charset="0"/>
                <a:cs typeface="Times New Roman" panose="02020603050405020304" charset="0"/>
              </a:endParaRPr>
            </a:p>
            <a:p>
              <a:pPr marL="0" indent="0" algn="just">
                <a:buNone/>
              </a:pPr>
              <a:endParaRPr lang="en-US" sz="1200">
                <a:latin typeface="Times New Roman" panose="02020603050405020304" charset="0"/>
                <a:cs typeface="Times New Roman" panose="02020603050405020304" charset="0"/>
                <a:sym typeface="+mn-ea"/>
              </a:endParaRPr>
            </a:p>
            <a:p>
              <a:pPr marL="0" indent="0" algn="l">
                <a:buNone/>
              </a:pPr>
              <a:r>
                <a:rPr lang="en-US" sz="1400" b="1">
                  <a:latin typeface="Times New Roman" panose="02020603050405020304" charset="0"/>
                  <a:cs typeface="Times New Roman" panose="02020603050405020304" charset="0"/>
                  <a:sym typeface="+mn-ea"/>
                </a:rPr>
                <a:t>Approach:</a:t>
              </a:r>
              <a:endParaRPr lang="en-US" sz="1400" b="1">
                <a:latin typeface="Times New Roman" panose="02020603050405020304" charset="0"/>
                <a:cs typeface="Times New Roman" panose="02020603050405020304" charset="0"/>
                <a:sym typeface="+mn-ea"/>
              </a:endParaRPr>
            </a:p>
            <a:p>
              <a:pPr marL="0" indent="0" algn="l">
                <a:buNone/>
              </a:pPr>
              <a:r>
                <a:rPr lang="en-US" sz="1200">
                  <a:latin typeface="Times New Roman" panose="02020603050405020304" charset="0"/>
                  <a:cs typeface="Times New Roman" panose="02020603050405020304" charset="0"/>
                  <a:sym typeface="+mn-ea"/>
                </a:rPr>
                <a:t> Matplotlib and Seaborn </a:t>
              </a:r>
              <a:endParaRPr lang="en-US" sz="1200">
                <a:latin typeface="Times New Roman" panose="02020603050405020304" charset="0"/>
                <a:cs typeface="Times New Roman" panose="02020603050405020304" charset="0"/>
                <a:sym typeface="+mn-ea"/>
              </a:endParaRPr>
            </a:p>
            <a:p>
              <a:pPr marL="0" indent="0" algn="l">
                <a:buNone/>
              </a:pPr>
              <a:r>
                <a:rPr lang="en-US" sz="1200">
                  <a:latin typeface="Times New Roman" panose="02020603050405020304" charset="0"/>
                  <a:cs typeface="Times New Roman" panose="02020603050405020304" charset="0"/>
                  <a:sym typeface="+mn-ea"/>
                </a:rPr>
                <a:t>offer a plethora of visualization </a:t>
              </a:r>
              <a:endParaRPr lang="en-US" sz="1200">
                <a:latin typeface="Times New Roman" panose="02020603050405020304" charset="0"/>
                <a:cs typeface="Times New Roman" panose="02020603050405020304" charset="0"/>
                <a:sym typeface="+mn-ea"/>
              </a:endParaRPr>
            </a:p>
            <a:p>
              <a:pPr marL="0" indent="0" algn="l">
                <a:buNone/>
              </a:pPr>
              <a:r>
                <a:rPr lang="en-US" sz="1200">
                  <a:latin typeface="Times New Roman" panose="02020603050405020304" charset="0"/>
                  <a:cs typeface="Times New Roman" panose="02020603050405020304" charset="0"/>
                  <a:sym typeface="+mn-ea"/>
                </a:rPr>
                <a:t>techniques, including histograms,</a:t>
              </a:r>
              <a:endParaRPr lang="en-US" sz="1200">
                <a:latin typeface="Times New Roman" panose="02020603050405020304" charset="0"/>
                <a:cs typeface="Times New Roman" panose="02020603050405020304" charset="0"/>
                <a:sym typeface="+mn-ea"/>
              </a:endParaRPr>
            </a:p>
            <a:p>
              <a:pPr marL="0" indent="0" algn="l">
                <a:buNone/>
              </a:pPr>
              <a:r>
                <a:rPr lang="en-US" sz="1200">
                  <a:latin typeface="Times New Roman" panose="02020603050405020304" charset="0"/>
                  <a:cs typeface="Times New Roman" panose="02020603050405020304" charset="0"/>
                  <a:sym typeface="+mn-ea"/>
                </a:rPr>
                <a:t> box plots, scatter plots, and </a:t>
              </a:r>
              <a:endParaRPr lang="en-US" sz="1200">
                <a:latin typeface="Times New Roman" panose="02020603050405020304" charset="0"/>
                <a:cs typeface="Times New Roman" panose="02020603050405020304" charset="0"/>
                <a:sym typeface="+mn-ea"/>
              </a:endParaRPr>
            </a:p>
            <a:p>
              <a:pPr marL="0" indent="0" algn="l">
                <a:buNone/>
              </a:pPr>
              <a:r>
                <a:rPr lang="en-US" sz="1200">
                  <a:latin typeface="Times New Roman" panose="02020603050405020304" charset="0"/>
                  <a:cs typeface="Times New Roman" panose="02020603050405020304" charset="0"/>
                  <a:sym typeface="+mn-ea"/>
                </a:rPr>
                <a:t>heatmaps. These libraries enable us</a:t>
              </a:r>
              <a:endParaRPr lang="en-US" sz="1200">
                <a:latin typeface="Times New Roman" panose="02020603050405020304" charset="0"/>
                <a:cs typeface="Times New Roman" panose="02020603050405020304" charset="0"/>
                <a:sym typeface="+mn-ea"/>
              </a:endParaRPr>
            </a:p>
            <a:p>
              <a:pPr marL="0" indent="0" algn="l">
                <a:buNone/>
              </a:pPr>
              <a:r>
                <a:rPr lang="en-US" sz="1200">
                  <a:latin typeface="Times New Roman" panose="02020603050405020304" charset="0"/>
                  <a:cs typeface="Times New Roman" panose="02020603050405020304" charset="0"/>
                  <a:sym typeface="+mn-ea"/>
                </a:rPr>
                <a:t> to create informative and visually </a:t>
              </a:r>
              <a:endParaRPr lang="en-US" sz="1200">
                <a:latin typeface="Times New Roman" panose="02020603050405020304" charset="0"/>
                <a:cs typeface="Times New Roman" panose="02020603050405020304" charset="0"/>
                <a:sym typeface="+mn-ea"/>
              </a:endParaRPr>
            </a:p>
            <a:p>
              <a:pPr marL="0" indent="0" algn="l">
                <a:buNone/>
              </a:pPr>
              <a:r>
                <a:rPr lang="en-US" sz="1200">
                  <a:latin typeface="Times New Roman" panose="02020603050405020304" charset="0"/>
                  <a:cs typeface="Times New Roman" panose="02020603050405020304" charset="0"/>
                  <a:sym typeface="+mn-ea"/>
                </a:rPr>
                <a:t>appealing plots that highlight key </a:t>
              </a:r>
              <a:endParaRPr lang="en-US" sz="1200">
                <a:latin typeface="Times New Roman" panose="02020603050405020304" charset="0"/>
                <a:cs typeface="Times New Roman" panose="02020603050405020304" charset="0"/>
                <a:sym typeface="+mn-ea"/>
              </a:endParaRPr>
            </a:p>
            <a:p>
              <a:pPr marL="0" indent="0" algn="l">
                <a:buNone/>
              </a:pPr>
              <a:r>
                <a:rPr lang="en-US" sz="1200">
                  <a:latin typeface="Times New Roman" panose="02020603050405020304" charset="0"/>
                  <a:cs typeface="Times New Roman" panose="02020603050405020304" charset="0"/>
                  <a:sym typeface="+mn-ea"/>
                </a:rPr>
                <a:t>insights such as price distributions, </a:t>
              </a:r>
              <a:endParaRPr lang="en-US" sz="1200">
                <a:latin typeface="Times New Roman" panose="02020603050405020304" charset="0"/>
                <a:cs typeface="Times New Roman" panose="02020603050405020304" charset="0"/>
                <a:sym typeface="+mn-ea"/>
              </a:endParaRPr>
            </a:p>
            <a:p>
              <a:pPr marL="0" indent="0" algn="l">
                <a:buNone/>
              </a:pPr>
              <a:r>
                <a:rPr lang="en-US" sz="1200">
                  <a:latin typeface="Times New Roman" panose="02020603050405020304" charset="0"/>
                  <a:cs typeface="Times New Roman" panose="02020603050405020304" charset="0"/>
                  <a:sym typeface="+mn-ea"/>
                </a:rPr>
                <a:t>correlation between player attributes, </a:t>
              </a:r>
              <a:endParaRPr lang="en-US" sz="1200">
                <a:latin typeface="Times New Roman" panose="02020603050405020304" charset="0"/>
                <a:cs typeface="Times New Roman" panose="02020603050405020304" charset="0"/>
                <a:sym typeface="+mn-ea"/>
              </a:endParaRPr>
            </a:p>
            <a:p>
              <a:pPr marL="0" indent="0" algn="l">
                <a:buNone/>
              </a:pPr>
              <a:r>
                <a:rPr lang="en-US" sz="1200">
                  <a:latin typeface="Times New Roman" panose="02020603050405020304" charset="0"/>
                  <a:cs typeface="Times New Roman" panose="02020603050405020304" charset="0"/>
                  <a:sym typeface="+mn-ea"/>
                </a:rPr>
                <a:t>and temporal trends in auction</a:t>
              </a:r>
              <a:endParaRPr lang="en-US" sz="1200">
                <a:latin typeface="Times New Roman" panose="02020603050405020304" charset="0"/>
                <a:cs typeface="Times New Roman" panose="02020603050405020304" charset="0"/>
                <a:sym typeface="+mn-ea"/>
              </a:endParaRPr>
            </a:p>
            <a:p>
              <a:pPr marL="0" indent="0" algn="l">
                <a:buNone/>
              </a:pPr>
              <a:r>
                <a:rPr lang="en-US" sz="1200">
                  <a:latin typeface="Times New Roman" panose="02020603050405020304" charset="0"/>
                  <a:cs typeface="Times New Roman" panose="02020603050405020304" charset="0"/>
                  <a:sym typeface="+mn-ea"/>
                </a:rPr>
                <a:t> dynamics.</a:t>
              </a:r>
              <a:endParaRPr lang="zh-CN" altLang="en-US" sz="1200" dirty="0">
                <a:solidFill>
                  <a:srgbClr val="FFFFFF"/>
                </a:solidFill>
                <a:latin typeface="Times New Roman" panose="02020603050405020304" charset="0"/>
                <a:ea typeface="Calibri" panose="020F0502020204030204" pitchFamily="34" charset="0"/>
                <a:cs typeface="Times New Roman" panose="02020603050405020304" charset="0"/>
              </a:endParaRPr>
            </a:p>
          </p:txBody>
        </p:sp>
      </p:grpSp>
      <p:sp>
        <p:nvSpPr>
          <p:cNvPr id="36" name="圆角矩形 15"/>
          <p:cNvSpPr>
            <a:spLocks noChangeArrowheads="1"/>
          </p:cNvSpPr>
          <p:nvPr/>
        </p:nvSpPr>
        <p:spPr bwMode="auto">
          <a:xfrm>
            <a:off x="6337935" y="2230120"/>
            <a:ext cx="2614930" cy="3795395"/>
          </a:xfrm>
          <a:prstGeom prst="roundRect">
            <a:avLst>
              <a:gd name="adj" fmla="val 4167"/>
            </a:avLst>
          </a:prstGeom>
          <a:solidFill>
            <a:schemeClr val="accent4">
              <a:lumMod val="40000"/>
              <a:lumOff val="60000"/>
            </a:schemeClr>
          </a:solidFill>
          <a:ln w="12700">
            <a:solidFill>
              <a:srgbClr val="D9D9D9">
                <a:alpha val="52156"/>
              </a:srgbClr>
            </a:solidFill>
            <a:round/>
          </a:ln>
          <a:effectLst>
            <a:outerShdw dist="12700" dir="5400000" algn="ctr" rotWithShape="0">
              <a:srgbClr val="000000">
                <a:alpha val="26999"/>
              </a:srgbClr>
            </a:outerShdw>
          </a:effectLst>
        </p:spPr>
        <p:txBody>
          <a:bodyPr anchor="ctr"/>
          <a:lstStyle/>
          <a:p>
            <a:pPr marL="0" indent="0" algn="l">
              <a:buNone/>
            </a:pPr>
            <a:r>
              <a:rPr lang="en-US" sz="1400" b="1">
                <a:solidFill>
                  <a:schemeClr val="tx1"/>
                </a:solidFill>
                <a:latin typeface="Times New Roman" panose="02020603050405020304" charset="0"/>
                <a:cs typeface="Times New Roman" panose="02020603050405020304" charset="0"/>
                <a:sym typeface="+mn-ea"/>
              </a:rPr>
              <a:t>Objective:</a:t>
            </a:r>
            <a:endParaRPr lang="en-US" sz="1400" b="1">
              <a:solidFill>
                <a:schemeClr val="tx1"/>
              </a:solidFill>
              <a:latin typeface="Times New Roman" panose="02020603050405020304" charset="0"/>
              <a:cs typeface="Times New Roman" panose="02020603050405020304" charset="0"/>
              <a:sym typeface="+mn-ea"/>
            </a:endParaRPr>
          </a:p>
          <a:p>
            <a:pPr marL="0" indent="0" algn="l">
              <a:buNone/>
            </a:pPr>
            <a:r>
              <a:rPr lang="en-US" sz="1300">
                <a:solidFill>
                  <a:schemeClr val="tx1"/>
                </a:solidFill>
                <a:latin typeface="Times New Roman" panose="02020603050405020304" charset="0"/>
                <a:cs typeface="Times New Roman" panose="02020603050405020304" charset="0"/>
                <a:sym typeface="+mn-ea"/>
              </a:rPr>
              <a:t>To build predictive models that estimate player prices based on relevant attributes such as age, performance metrics, and playing role.</a:t>
            </a:r>
            <a:endParaRPr lang="en-US" sz="1300">
              <a:solidFill>
                <a:schemeClr val="tx1"/>
              </a:solidFill>
              <a:latin typeface="Times New Roman" panose="02020603050405020304" charset="0"/>
              <a:cs typeface="Times New Roman" panose="02020603050405020304" charset="0"/>
              <a:sym typeface="+mn-ea"/>
            </a:endParaRPr>
          </a:p>
          <a:p>
            <a:pPr marL="0" indent="0" algn="l">
              <a:buNone/>
            </a:pPr>
            <a:endParaRPr lang="en-US" sz="1300">
              <a:solidFill>
                <a:schemeClr val="tx1"/>
              </a:solidFill>
              <a:latin typeface="Times New Roman" panose="02020603050405020304" charset="0"/>
              <a:cs typeface="Times New Roman" panose="02020603050405020304" charset="0"/>
            </a:endParaRPr>
          </a:p>
          <a:p>
            <a:pPr marL="0" indent="0" algn="l">
              <a:buNone/>
            </a:pPr>
            <a:r>
              <a:rPr lang="en-US" sz="1400" b="1">
                <a:solidFill>
                  <a:schemeClr val="tx1"/>
                </a:solidFill>
                <a:latin typeface="Times New Roman" panose="02020603050405020304" charset="0"/>
                <a:cs typeface="Times New Roman" panose="02020603050405020304" charset="0"/>
                <a:sym typeface="+mn-ea"/>
              </a:rPr>
              <a:t>Approach:</a:t>
            </a:r>
            <a:r>
              <a:rPr lang="en-US" sz="1300">
                <a:solidFill>
                  <a:schemeClr val="tx1"/>
                </a:solidFill>
                <a:latin typeface="Times New Roman" panose="02020603050405020304" charset="0"/>
                <a:cs typeface="Times New Roman" panose="02020603050405020304" charset="0"/>
                <a:sym typeface="+mn-ea"/>
              </a:rPr>
              <a:t> </a:t>
            </a:r>
            <a:endParaRPr lang="en-US" sz="1300">
              <a:solidFill>
                <a:schemeClr val="tx1"/>
              </a:solidFill>
              <a:latin typeface="Times New Roman" panose="02020603050405020304" charset="0"/>
              <a:cs typeface="Times New Roman" panose="02020603050405020304" charset="0"/>
              <a:sym typeface="+mn-ea"/>
            </a:endParaRPr>
          </a:p>
          <a:p>
            <a:pPr marL="0" indent="0" algn="l">
              <a:buNone/>
            </a:pPr>
            <a:r>
              <a:rPr lang="en-US" sz="1300">
                <a:solidFill>
                  <a:schemeClr val="tx1"/>
                </a:solidFill>
                <a:latin typeface="Times New Roman" panose="02020603050405020304" charset="0"/>
                <a:cs typeface="Times New Roman" panose="02020603050405020304" charset="0"/>
                <a:sym typeface="+mn-ea"/>
              </a:rPr>
              <a:t>We may utilize Scikit-Learn, a machine learning library compatible with NumPy, to implement regression algorithms such as linear regression or random forest regression. These models can provide valuable insights into the factors driving player valuations and assist teams in formulating bidding strategies.</a:t>
            </a:r>
            <a:endParaRPr lang="en-US" altLang="en-US" sz="1300">
              <a:solidFill>
                <a:schemeClr val="tx1"/>
              </a:solidFill>
              <a:latin typeface="Times New Roman" panose="02020603050405020304" charset="0"/>
              <a:ea typeface="Calibri" panose="020F0502020204030204" pitchFamily="34" charset="0"/>
              <a:cs typeface="Times New Roman" panose="02020603050405020304" charset="0"/>
              <a:sym typeface="+mn-ea"/>
            </a:endParaRPr>
          </a:p>
        </p:txBody>
      </p:sp>
      <p:sp>
        <p:nvSpPr>
          <p:cNvPr id="53" name="圆角矩形 15"/>
          <p:cNvSpPr>
            <a:spLocks noChangeArrowheads="1"/>
          </p:cNvSpPr>
          <p:nvPr/>
        </p:nvSpPr>
        <p:spPr bwMode="auto">
          <a:xfrm>
            <a:off x="9112250" y="2249170"/>
            <a:ext cx="2614930" cy="3777615"/>
          </a:xfrm>
          <a:prstGeom prst="roundRect">
            <a:avLst>
              <a:gd name="adj" fmla="val 4167"/>
            </a:avLst>
          </a:prstGeom>
        </p:spPr>
        <p:style>
          <a:lnRef idx="0">
            <a:srgbClr val="FFFFFF"/>
          </a:lnRef>
          <a:fillRef idx="1">
            <a:schemeClr val="accent4"/>
          </a:fillRef>
          <a:effectRef idx="0">
            <a:srgbClr val="FFFFFF"/>
          </a:effectRef>
          <a:fontRef idx="minor">
            <a:schemeClr val="lt1"/>
          </a:fontRef>
        </p:style>
        <p:txBody>
          <a:bodyPr anchor="ctr"/>
          <a:lstStyle/>
          <a:p>
            <a:pPr marL="0" indent="0">
              <a:buNone/>
            </a:pPr>
            <a:r>
              <a:rPr lang="en-US" sz="1600" b="1">
                <a:solidFill>
                  <a:schemeClr val="tx1"/>
                </a:solidFill>
                <a:latin typeface="Times New Roman" panose="02020603050405020304" charset="0"/>
                <a:cs typeface="Times New Roman" panose="02020603050405020304" charset="0"/>
                <a:sym typeface="+mn-ea"/>
              </a:rPr>
              <a:t>Objective: </a:t>
            </a:r>
            <a:endParaRPr lang="en-US" sz="1600" b="1">
              <a:solidFill>
                <a:schemeClr val="tx1"/>
              </a:solidFill>
              <a:latin typeface="Times New Roman" panose="02020603050405020304" charset="0"/>
              <a:cs typeface="Times New Roman" panose="02020603050405020304" charset="0"/>
              <a:sym typeface="+mn-ea"/>
            </a:endParaRPr>
          </a:p>
          <a:p>
            <a:pPr marL="0" indent="0">
              <a:buNone/>
            </a:pPr>
            <a:r>
              <a:rPr lang="en-US" sz="1400">
                <a:solidFill>
                  <a:schemeClr val="tx1"/>
                </a:solidFill>
                <a:latin typeface="Times New Roman" panose="02020603050405020304" charset="0"/>
                <a:cs typeface="Times New Roman" panose="02020603050405020304" charset="0"/>
                <a:sym typeface="+mn-ea"/>
              </a:rPr>
              <a:t>To analyze temporal trends and seasonality in auction prices over the course of the IPL 2022 auction.</a:t>
            </a:r>
            <a:endParaRPr lang="en-US" sz="1400">
              <a:solidFill>
                <a:schemeClr val="tx1"/>
              </a:solidFill>
              <a:latin typeface="Times New Roman" panose="02020603050405020304" charset="0"/>
              <a:cs typeface="Times New Roman" panose="02020603050405020304" charset="0"/>
            </a:endParaRPr>
          </a:p>
          <a:p>
            <a:pPr marL="0" indent="0">
              <a:buNone/>
            </a:pPr>
            <a:endParaRPr lang="en-US" sz="1400">
              <a:solidFill>
                <a:schemeClr val="tx1"/>
              </a:solidFill>
              <a:latin typeface="Times New Roman" panose="02020603050405020304" charset="0"/>
              <a:cs typeface="Times New Roman" panose="02020603050405020304" charset="0"/>
              <a:sym typeface="+mn-ea"/>
            </a:endParaRPr>
          </a:p>
          <a:p>
            <a:pPr marL="0" indent="0">
              <a:buNone/>
            </a:pPr>
            <a:r>
              <a:rPr lang="en-US" sz="1600" b="1">
                <a:solidFill>
                  <a:schemeClr val="tx1"/>
                </a:solidFill>
                <a:latin typeface="Times New Roman" panose="02020603050405020304" charset="0"/>
                <a:cs typeface="Times New Roman" panose="02020603050405020304" charset="0"/>
                <a:sym typeface="+mn-ea"/>
              </a:rPr>
              <a:t>Approach:</a:t>
            </a:r>
            <a:r>
              <a:rPr lang="en-US" sz="1400">
                <a:solidFill>
                  <a:schemeClr val="tx1"/>
                </a:solidFill>
                <a:latin typeface="Times New Roman" panose="02020603050405020304" charset="0"/>
                <a:cs typeface="Times New Roman" panose="02020603050405020304" charset="0"/>
                <a:sym typeface="+mn-ea"/>
              </a:rPr>
              <a:t> </a:t>
            </a:r>
            <a:endParaRPr lang="en-US" sz="1400">
              <a:solidFill>
                <a:schemeClr val="tx1"/>
              </a:solidFill>
              <a:latin typeface="Times New Roman" panose="02020603050405020304" charset="0"/>
              <a:cs typeface="Times New Roman" panose="02020603050405020304" charset="0"/>
              <a:sym typeface="+mn-ea"/>
            </a:endParaRPr>
          </a:p>
          <a:p>
            <a:pPr marL="0" indent="0">
              <a:buNone/>
            </a:pPr>
            <a:r>
              <a:rPr lang="en-US" sz="1400">
                <a:solidFill>
                  <a:schemeClr val="tx1"/>
                </a:solidFill>
                <a:latin typeface="Times New Roman" panose="02020603050405020304" charset="0"/>
                <a:cs typeface="Times New Roman" panose="02020603050405020304" charset="0"/>
                <a:sym typeface="+mn-ea"/>
              </a:rPr>
              <a:t>Matplotlib's time series plotting capabilities enable us to visualize price fluctuations over time, identify patterns such as peak bidding periods, and assess the impact of external factors such as player performance or team strategies on auction dynamics.</a:t>
            </a:r>
            <a:endParaRPr lang="en-US" sz="1400">
              <a:solidFill>
                <a:schemeClr val="tx1"/>
              </a:solidFill>
              <a:latin typeface="Times New Roman" panose="02020603050405020304" charset="0"/>
              <a:cs typeface="Times New Roman" panose="02020603050405020304" charset="0"/>
            </a:endParaRPr>
          </a:p>
          <a:p>
            <a:pPr marL="0" indent="0">
              <a:buNone/>
            </a:pPr>
            <a:endParaRPr lang="en-US" altLang="en-US" sz="1400">
              <a:solidFill>
                <a:schemeClr val="tx1"/>
              </a:solidFill>
              <a:latin typeface="Times New Roman" panose="02020603050405020304" charset="0"/>
              <a:ea typeface="Calibri" panose="020F0502020204030204" pitchFamily="34" charset="0"/>
              <a:cs typeface="Times New Roman" panose="02020603050405020304" charset="0"/>
            </a:endParaRPr>
          </a:p>
        </p:txBody>
      </p:sp>
      <p:grpSp>
        <p:nvGrpSpPr>
          <p:cNvPr id="59" name="组合 24"/>
          <p:cNvGrpSpPr/>
          <p:nvPr/>
        </p:nvGrpSpPr>
        <p:grpSpPr>
          <a:xfrm>
            <a:off x="1105366" y="448870"/>
            <a:ext cx="1646428" cy="1347811"/>
            <a:chOff x="1647233" y="3999521"/>
            <a:chExt cx="1646428" cy="1347811"/>
          </a:xfrm>
        </p:grpSpPr>
        <p:sp>
          <p:nvSpPr>
            <p:cNvPr id="60" name="矩形 16"/>
            <p:cNvSpPr/>
            <p:nvPr/>
          </p:nvSpPr>
          <p:spPr>
            <a:xfrm>
              <a:off x="1647233" y="4286882"/>
              <a:ext cx="1646428" cy="1060450"/>
            </a:xfrm>
            <a:prstGeom prst="rect">
              <a:avLst/>
            </a:prstGeom>
          </p:spPr>
          <p:txBody>
            <a:bodyPr wrap="square">
              <a:spAutoFit/>
            </a:bodyPr>
            <a:p>
              <a:pPr algn="ctr">
                <a:lnSpc>
                  <a:spcPct val="150000"/>
                </a:lnSpc>
              </a:pPr>
              <a:r>
                <a:rPr lang="en-IN" altLang="zh-CN" sz="1400" b="1"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Descriptive Statistics with NumPy</a:t>
              </a:r>
              <a:endParaRPr lang="en-IN" altLang="zh-CN" sz="1400" b="1"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61" name="矩形 21"/>
            <p:cNvSpPr/>
            <p:nvPr/>
          </p:nvSpPr>
          <p:spPr>
            <a:xfrm>
              <a:off x="2268517" y="3999521"/>
              <a:ext cx="403860" cy="306705"/>
            </a:xfrm>
            <a:prstGeom prst="rect">
              <a:avLst/>
            </a:prstGeom>
          </p:spPr>
          <p:txBody>
            <a:bodyPr wrap="none">
              <a:spAutoFit/>
            </a:bodyPr>
            <a:p>
              <a:pPr algn="ctr"/>
              <a:r>
                <a:rPr lang="en-US" altLang="zh-CN" sz="1400" b="1" dirty="0" smtClean="0">
                  <a:solidFill>
                    <a:schemeClr val="accent4">
                      <a:lumMod val="40000"/>
                      <a:lumOff val="60000"/>
                    </a:schemeClr>
                  </a:solidFill>
                  <a:latin typeface="Calibri" panose="020F0502020204030204" pitchFamily="34" charset="0"/>
                  <a:ea typeface="Calibri" panose="020F0502020204030204" pitchFamily="34" charset="0"/>
                </a:rPr>
                <a:t>01</a:t>
              </a:r>
              <a:endParaRPr lang="en-US" altLang="zh-CN" sz="1400" b="1" dirty="0" smtClean="0">
                <a:solidFill>
                  <a:schemeClr val="accent4">
                    <a:lumMod val="40000"/>
                    <a:lumOff val="60000"/>
                  </a:schemeClr>
                </a:solidFill>
                <a:latin typeface="Calibri" panose="020F0502020204030204" pitchFamily="34" charset="0"/>
                <a:ea typeface="Calibri" panose="020F0502020204030204" pitchFamily="34" charset="0"/>
              </a:endParaRPr>
            </a:p>
          </p:txBody>
        </p:sp>
      </p:grpSp>
      <p:grpSp>
        <p:nvGrpSpPr>
          <p:cNvPr id="62" name="组合 25"/>
          <p:cNvGrpSpPr/>
          <p:nvPr/>
        </p:nvGrpSpPr>
        <p:grpSpPr>
          <a:xfrm>
            <a:off x="3736595" y="448870"/>
            <a:ext cx="1646428" cy="1671026"/>
            <a:chOff x="1647233" y="3999521"/>
            <a:chExt cx="1646428" cy="1671026"/>
          </a:xfrm>
        </p:grpSpPr>
        <p:sp>
          <p:nvSpPr>
            <p:cNvPr id="63" name="矩形 26"/>
            <p:cNvSpPr/>
            <p:nvPr/>
          </p:nvSpPr>
          <p:spPr>
            <a:xfrm>
              <a:off x="1647233" y="4286882"/>
              <a:ext cx="1646428" cy="1383665"/>
            </a:xfrm>
            <a:prstGeom prst="rect">
              <a:avLst/>
            </a:prstGeom>
          </p:spPr>
          <p:txBody>
            <a:bodyPr wrap="square">
              <a:spAutoFit/>
            </a:bodyPr>
            <a:p>
              <a:pPr algn="ctr">
                <a:lnSpc>
                  <a:spcPct val="150000"/>
                </a:lnSpc>
              </a:pPr>
              <a:r>
                <a:rPr lang="en-IN" altLang="zh-CN" sz="1400" b="1"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Data Visualization with Matplot and Seaborn</a:t>
              </a:r>
              <a:r>
                <a:rPr lang="zh-CN" altLang="en-US" sz="1400" b="1"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
</a:t>
              </a:r>
              <a:endParaRPr lang="zh-CN" altLang="en-US" sz="1400" b="1"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64" name="矩形 27"/>
            <p:cNvSpPr/>
            <p:nvPr/>
          </p:nvSpPr>
          <p:spPr>
            <a:xfrm>
              <a:off x="2263438" y="3999521"/>
              <a:ext cx="414020" cy="306705"/>
            </a:xfrm>
            <a:prstGeom prst="rect">
              <a:avLst/>
            </a:prstGeom>
          </p:spPr>
          <p:txBody>
            <a:bodyPr wrap="none">
              <a:spAutoFit/>
            </a:bodyPr>
            <a:p>
              <a:pPr algn="ctr"/>
              <a:r>
                <a:rPr lang="en-US" altLang="zh-CN" sz="1400" b="1" dirty="0" smtClean="0">
                  <a:solidFill>
                    <a:schemeClr val="accent4">
                      <a:lumMod val="40000"/>
                      <a:lumOff val="60000"/>
                    </a:schemeClr>
                  </a:solidFill>
                  <a:latin typeface="Calibri" panose="020F0502020204030204" pitchFamily="34" charset="0"/>
                  <a:ea typeface="Calibri" panose="020F0502020204030204" pitchFamily="34" charset="0"/>
                </a:rPr>
                <a:t>02</a:t>
              </a:r>
              <a:endParaRPr lang="en-US" altLang="zh-CN" sz="1400" b="1" dirty="0">
                <a:solidFill>
                  <a:schemeClr val="accent4">
                    <a:lumMod val="40000"/>
                    <a:lumOff val="60000"/>
                  </a:schemeClr>
                </a:solidFill>
                <a:latin typeface="Calibri" panose="020F0502020204030204" pitchFamily="34" charset="0"/>
                <a:ea typeface="Calibri" panose="020F0502020204030204" pitchFamily="34" charset="0"/>
              </a:endParaRPr>
            </a:p>
          </p:txBody>
        </p:sp>
      </p:grpSp>
      <p:grpSp>
        <p:nvGrpSpPr>
          <p:cNvPr id="65" name="组合 28"/>
          <p:cNvGrpSpPr/>
          <p:nvPr/>
        </p:nvGrpSpPr>
        <p:grpSpPr>
          <a:xfrm>
            <a:off x="6711359" y="736231"/>
            <a:ext cx="1646428" cy="3592489"/>
            <a:chOff x="1910123" y="713737"/>
            <a:chExt cx="1646428" cy="3592489"/>
          </a:xfrm>
        </p:grpSpPr>
        <p:sp>
          <p:nvSpPr>
            <p:cNvPr id="66" name="矩形 29"/>
            <p:cNvSpPr/>
            <p:nvPr/>
          </p:nvSpPr>
          <p:spPr>
            <a:xfrm>
              <a:off x="1910123" y="713737"/>
              <a:ext cx="1646428" cy="414020"/>
            </a:xfrm>
            <a:prstGeom prst="rect">
              <a:avLst/>
            </a:prstGeom>
          </p:spPr>
          <p:txBody>
            <a:bodyPr wrap="square">
              <a:spAutoFit/>
            </a:bodyPr>
            <a:p>
              <a:pPr algn="ctr">
                <a:lnSpc>
                  <a:spcPct val="150000"/>
                </a:lnSpc>
              </a:pPr>
              <a:endParaRPr lang="en-IN" altLang="zh-CN" sz="1400" b="1"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67" name="矩形 30"/>
            <p:cNvSpPr/>
            <p:nvPr/>
          </p:nvSpPr>
          <p:spPr>
            <a:xfrm>
              <a:off x="2263438" y="3999521"/>
              <a:ext cx="414020" cy="306705"/>
            </a:xfrm>
            <a:prstGeom prst="rect">
              <a:avLst/>
            </a:prstGeom>
          </p:spPr>
          <p:txBody>
            <a:bodyPr wrap="none">
              <a:spAutoFit/>
            </a:bodyPr>
            <a:p>
              <a:pPr algn="ctr"/>
              <a:r>
                <a:rPr lang="en-US" altLang="zh-CN" sz="1400" b="1" dirty="0" smtClean="0">
                  <a:solidFill>
                    <a:schemeClr val="accent4">
                      <a:lumMod val="40000"/>
                      <a:lumOff val="60000"/>
                    </a:schemeClr>
                  </a:solidFill>
                  <a:latin typeface="Calibri" panose="020F0502020204030204" pitchFamily="34" charset="0"/>
                  <a:ea typeface="Calibri" panose="020F0502020204030204" pitchFamily="34" charset="0"/>
                </a:rPr>
                <a:t>03</a:t>
              </a:r>
              <a:endParaRPr lang="en-US" altLang="zh-CN" sz="1400" b="1" dirty="0" smtClean="0">
                <a:solidFill>
                  <a:schemeClr val="accent4">
                    <a:lumMod val="40000"/>
                    <a:lumOff val="60000"/>
                  </a:schemeClr>
                </a:solidFill>
                <a:latin typeface="Calibri" panose="020F0502020204030204" pitchFamily="34" charset="0"/>
                <a:ea typeface="Calibri" panose="020F0502020204030204" pitchFamily="34" charset="0"/>
              </a:endParaRPr>
            </a:p>
          </p:txBody>
        </p:sp>
      </p:grpSp>
      <p:grpSp>
        <p:nvGrpSpPr>
          <p:cNvPr id="68" name="组合 28"/>
          <p:cNvGrpSpPr/>
          <p:nvPr/>
        </p:nvGrpSpPr>
        <p:grpSpPr>
          <a:xfrm>
            <a:off x="6862489" y="429185"/>
            <a:ext cx="1646428" cy="1347811"/>
            <a:chOff x="1647233" y="3999521"/>
            <a:chExt cx="1646428" cy="1347811"/>
          </a:xfrm>
        </p:grpSpPr>
        <p:sp>
          <p:nvSpPr>
            <p:cNvPr id="69" name="矩形 29"/>
            <p:cNvSpPr/>
            <p:nvPr/>
          </p:nvSpPr>
          <p:spPr>
            <a:xfrm>
              <a:off x="1647233" y="4286882"/>
              <a:ext cx="1646428" cy="1060450"/>
            </a:xfrm>
            <a:prstGeom prst="rect">
              <a:avLst/>
            </a:prstGeom>
          </p:spPr>
          <p:txBody>
            <a:bodyPr wrap="square">
              <a:spAutoFit/>
            </a:bodyPr>
            <a:p>
              <a:pPr algn="ctr">
                <a:lnSpc>
                  <a:spcPct val="150000"/>
                </a:lnSpc>
              </a:pPr>
              <a:r>
                <a:rPr lang="en-IN" altLang="zh-CN" sz="1400" b="1"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Regression Analysis with Scikit- Learn</a:t>
              </a:r>
              <a:endParaRPr lang="en-IN" altLang="zh-CN" sz="1400" b="1"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70" name="矩形 30"/>
            <p:cNvSpPr/>
            <p:nvPr/>
          </p:nvSpPr>
          <p:spPr>
            <a:xfrm>
              <a:off x="2263438" y="3999521"/>
              <a:ext cx="414020" cy="306705"/>
            </a:xfrm>
            <a:prstGeom prst="rect">
              <a:avLst/>
            </a:prstGeom>
          </p:spPr>
          <p:txBody>
            <a:bodyPr wrap="none">
              <a:spAutoFit/>
            </a:bodyPr>
            <a:p>
              <a:pPr algn="ctr"/>
              <a:r>
                <a:rPr lang="en-US" altLang="zh-CN" sz="1400" b="1" dirty="0" smtClean="0">
                  <a:solidFill>
                    <a:schemeClr val="accent4">
                      <a:lumMod val="40000"/>
                      <a:lumOff val="60000"/>
                    </a:schemeClr>
                  </a:solidFill>
                  <a:latin typeface="Calibri" panose="020F0502020204030204" pitchFamily="34" charset="0"/>
                  <a:ea typeface="Calibri" panose="020F0502020204030204" pitchFamily="34" charset="0"/>
                </a:rPr>
                <a:t>03</a:t>
              </a:r>
              <a:endParaRPr lang="en-US" altLang="zh-CN" sz="1400" b="1" dirty="0" smtClean="0">
                <a:solidFill>
                  <a:schemeClr val="accent4">
                    <a:lumMod val="40000"/>
                    <a:lumOff val="60000"/>
                  </a:schemeClr>
                </a:solidFill>
                <a:latin typeface="Calibri" panose="020F0502020204030204" pitchFamily="34" charset="0"/>
                <a:ea typeface="Calibri" panose="020F0502020204030204" pitchFamily="34" charset="0"/>
              </a:endParaRPr>
            </a:p>
          </p:txBody>
        </p:sp>
      </p:grpSp>
      <p:grpSp>
        <p:nvGrpSpPr>
          <p:cNvPr id="71" name="组合 31"/>
          <p:cNvGrpSpPr/>
          <p:nvPr/>
        </p:nvGrpSpPr>
        <p:grpSpPr>
          <a:xfrm>
            <a:off x="9686124" y="448870"/>
            <a:ext cx="1646428" cy="1347811"/>
            <a:chOff x="1647233" y="3999521"/>
            <a:chExt cx="1646428" cy="1347811"/>
          </a:xfrm>
        </p:grpSpPr>
        <p:sp>
          <p:nvSpPr>
            <p:cNvPr id="72" name="矩形 32"/>
            <p:cNvSpPr/>
            <p:nvPr/>
          </p:nvSpPr>
          <p:spPr>
            <a:xfrm>
              <a:off x="1647233" y="4286882"/>
              <a:ext cx="1646428" cy="1060450"/>
            </a:xfrm>
            <a:prstGeom prst="rect">
              <a:avLst/>
            </a:prstGeom>
          </p:spPr>
          <p:txBody>
            <a:bodyPr wrap="square">
              <a:spAutoFit/>
            </a:bodyPr>
            <a:p>
              <a:pPr algn="ctr">
                <a:lnSpc>
                  <a:spcPct val="150000"/>
                </a:lnSpc>
              </a:pPr>
              <a:r>
                <a:rPr lang="en-IN" altLang="zh-CN" sz="1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Time Series Analysis with Matplotlib</a:t>
              </a:r>
              <a:endParaRPr lang="en-IN" altLang="zh-CN" sz="1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73" name="矩形 33"/>
            <p:cNvSpPr/>
            <p:nvPr/>
          </p:nvSpPr>
          <p:spPr>
            <a:xfrm>
              <a:off x="2264708" y="3999521"/>
              <a:ext cx="411480" cy="306705"/>
            </a:xfrm>
            <a:prstGeom prst="rect">
              <a:avLst/>
            </a:prstGeom>
          </p:spPr>
          <p:txBody>
            <a:bodyPr wrap="none">
              <a:spAutoFit/>
            </a:bodyPr>
            <a:p>
              <a:pPr algn="ctr"/>
              <a:r>
                <a:rPr lang="en-US" altLang="zh-CN" sz="1400" b="1" dirty="0" smtClean="0">
                  <a:solidFill>
                    <a:schemeClr val="accent4">
                      <a:lumMod val="40000"/>
                      <a:lumOff val="60000"/>
                    </a:schemeClr>
                  </a:solidFill>
                  <a:latin typeface="Calibri" panose="020F0502020204030204" pitchFamily="34" charset="0"/>
                  <a:ea typeface="Calibri" panose="020F0502020204030204" pitchFamily="34" charset="0"/>
                </a:rPr>
                <a:t>04</a:t>
              </a:r>
              <a:endParaRPr lang="en-US" altLang="zh-CN" sz="1400" b="1" dirty="0">
                <a:solidFill>
                  <a:schemeClr val="accent4">
                    <a:lumMod val="40000"/>
                    <a:lumOff val="60000"/>
                  </a:schemeClr>
                </a:solidFill>
                <a:latin typeface="Calibri" panose="020F0502020204030204" pitchFamily="34" charset="0"/>
                <a:ea typeface="Calibri" panose="020F050202020403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000" advClick="0" advTm="15000">
        <p:push dir="u"/>
      </p:transition>
    </mc:Choice>
    <mc:Fallback>
      <p:transition spd="slow" advClick="0" advTm="15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Scale>
                                      <p:cBhvr>
                                        <p:cTn id="7"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12"/>
                                        </p:tgtEl>
                                        <p:attrNameLst>
                                          <p:attrName>ppt_x</p:attrName>
                                          <p:attrName>ppt_y</p:attrName>
                                        </p:attrNameLst>
                                      </p:cBhvr>
                                    </p:animMotion>
                                    <p:animEffect transition="in" filter="fade">
                                      <p:cBhvr>
                                        <p:cTn id="9" dur="1000"/>
                                        <p:tgtEl>
                                          <p:spTgt spid="12"/>
                                        </p:tgtEl>
                                      </p:cBhvr>
                                    </p:animEffect>
                                  </p:childTnLst>
                                </p:cTn>
                              </p:par>
                            </p:childTnLst>
                          </p:cTn>
                        </p:par>
                        <p:par>
                          <p:cTn id="10" fill="hold">
                            <p:stCondLst>
                              <p:cond delay="1000"/>
                            </p:stCondLst>
                            <p:childTnLst>
                              <p:par>
                                <p:cTn id="11" presetID="52" presetClass="entr" presetSubtype="0"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Scale>
                                      <p:cBhvr>
                                        <p:cTn id="13" dur="1000" decel="50000" fill="hold">
                                          <p:stCondLst>
                                            <p:cond delay="0"/>
                                          </p:stCondLst>
                                        </p:cTn>
                                        <p:tgtEl>
                                          <p:spTgt spid="2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23"/>
                                        </p:tgtEl>
                                        <p:attrNameLst>
                                          <p:attrName>ppt_x</p:attrName>
                                          <p:attrName>ppt_y</p:attrName>
                                        </p:attrNameLst>
                                      </p:cBhvr>
                                    </p:animMotion>
                                    <p:animEffect transition="in" filter="fade">
                                      <p:cBhvr>
                                        <p:cTn id="15" dur="1000"/>
                                        <p:tgtEl>
                                          <p:spTgt spid="23"/>
                                        </p:tgtEl>
                                      </p:cBhvr>
                                    </p:animEffect>
                                  </p:childTnLst>
                                </p:cTn>
                              </p:par>
                            </p:childTnLst>
                          </p:cTn>
                        </p:par>
                        <p:par>
                          <p:cTn id="16" fill="hold">
                            <p:stCondLst>
                              <p:cond delay="2000"/>
                            </p:stCondLst>
                            <p:childTnLst>
                              <p:par>
                                <p:cTn id="17" presetID="52" presetClass="entr" presetSubtype="0" fill="hold" grpId="0" nodeType="afterEffect">
                                  <p:stCondLst>
                                    <p:cond delay="0"/>
                                  </p:stCondLst>
                                  <p:childTnLst>
                                    <p:set>
                                      <p:cBhvr>
                                        <p:cTn id="18" dur="1" fill="hold">
                                          <p:stCondLst>
                                            <p:cond delay="0"/>
                                          </p:stCondLst>
                                        </p:cTn>
                                        <p:tgtEl>
                                          <p:spTgt spid="36"/>
                                        </p:tgtEl>
                                        <p:attrNameLst>
                                          <p:attrName>style.visibility</p:attrName>
                                        </p:attrNameLst>
                                      </p:cBhvr>
                                      <p:to>
                                        <p:strVal val="visible"/>
                                      </p:to>
                                    </p:set>
                                    <p:animScale>
                                      <p:cBhvr>
                                        <p:cTn id="19" dur="1000" decel="50000" fill="hold">
                                          <p:stCondLst>
                                            <p:cond delay="0"/>
                                          </p:stCondLst>
                                        </p:cTn>
                                        <p:tgtEl>
                                          <p:spTgt spid="3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36"/>
                                        </p:tgtEl>
                                        <p:attrNameLst>
                                          <p:attrName>ppt_x</p:attrName>
                                          <p:attrName>ppt_y</p:attrName>
                                        </p:attrNameLst>
                                      </p:cBhvr>
                                    </p:animMotion>
                                    <p:animEffect transition="in" filter="fade">
                                      <p:cBhvr>
                                        <p:cTn id="21" dur="1000"/>
                                        <p:tgtEl>
                                          <p:spTgt spid="36"/>
                                        </p:tgtEl>
                                      </p:cBhvr>
                                    </p:animEffect>
                                  </p:childTnLst>
                                </p:cTn>
                              </p:par>
                            </p:childTnLst>
                          </p:cTn>
                        </p:par>
                        <p:par>
                          <p:cTn id="22" fill="hold">
                            <p:stCondLst>
                              <p:cond delay="3000"/>
                            </p:stCondLst>
                            <p:childTnLst>
                              <p:par>
                                <p:cTn id="23" presetID="52" presetClass="entr" presetSubtype="0" fill="hold" grpId="0" nodeType="afterEffect">
                                  <p:stCondLst>
                                    <p:cond delay="0"/>
                                  </p:stCondLst>
                                  <p:childTnLst>
                                    <p:set>
                                      <p:cBhvr>
                                        <p:cTn id="24" dur="1" fill="hold">
                                          <p:stCondLst>
                                            <p:cond delay="0"/>
                                          </p:stCondLst>
                                        </p:cTn>
                                        <p:tgtEl>
                                          <p:spTgt spid="53"/>
                                        </p:tgtEl>
                                        <p:attrNameLst>
                                          <p:attrName>style.visibility</p:attrName>
                                        </p:attrNameLst>
                                      </p:cBhvr>
                                      <p:to>
                                        <p:strVal val="visible"/>
                                      </p:to>
                                    </p:set>
                                    <p:animScale>
                                      <p:cBhvr>
                                        <p:cTn id="25" dur="1000" decel="50000" fill="hold">
                                          <p:stCondLst>
                                            <p:cond delay="0"/>
                                          </p:stCondLst>
                                        </p:cTn>
                                        <p:tgtEl>
                                          <p:spTgt spid="5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6" dur="1000" decel="50000" fill="hold">
                                          <p:stCondLst>
                                            <p:cond delay="0"/>
                                          </p:stCondLst>
                                        </p:cTn>
                                        <p:tgtEl>
                                          <p:spTgt spid="53"/>
                                        </p:tgtEl>
                                        <p:attrNameLst>
                                          <p:attrName>ppt_x</p:attrName>
                                          <p:attrName>ppt_y</p:attrName>
                                        </p:attrNameLst>
                                      </p:cBhvr>
                                    </p:animMotion>
                                    <p:animEffect transition="in" filter="fade">
                                      <p:cBhvr>
                                        <p:cTn id="27" dur="10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6" grpId="1" animBg="1"/>
      <p:bldP spid="53" grpId="0" animBg="1"/>
      <p:bldP spid="53"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5" name="矩形 34"/>
          <p:cNvSpPr/>
          <p:nvPr/>
        </p:nvSpPr>
        <p:spPr>
          <a:xfrm>
            <a:off x="1931035" y="445770"/>
            <a:ext cx="4735830" cy="768350"/>
          </a:xfrm>
          <a:prstGeom prst="rect">
            <a:avLst/>
          </a:prstGeom>
          <a:noFill/>
        </p:spPr>
        <p:txBody>
          <a:bodyPr wrap="square">
            <a:spAutoFit/>
          </a:bodyPr>
          <a:p>
            <a:pPr algn="ctr"/>
            <a:r>
              <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GRAPH STUDY</a:t>
            </a:r>
            <a:endPar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grpSp>
        <p:nvGrpSpPr>
          <p:cNvPr id="44" name="组合 43"/>
          <p:cNvGrpSpPr/>
          <p:nvPr/>
        </p:nvGrpSpPr>
        <p:grpSpPr>
          <a:xfrm>
            <a:off x="346710" y="280670"/>
            <a:ext cx="1156970" cy="1121410"/>
            <a:chOff x="2668588" y="1189513"/>
            <a:chExt cx="3238500" cy="4047650"/>
          </a:xfrm>
          <a:solidFill>
            <a:schemeClr val="accent4">
              <a:lumMod val="40000"/>
              <a:lumOff val="60000"/>
            </a:schemeClr>
          </a:solidFill>
        </p:grpSpPr>
        <p:grpSp>
          <p:nvGrpSpPr>
            <p:cNvPr id="45" name="组合 44"/>
            <p:cNvGrpSpPr/>
            <p:nvPr/>
          </p:nvGrpSpPr>
          <p:grpSpPr>
            <a:xfrm>
              <a:off x="2668588" y="1189513"/>
              <a:ext cx="3238500" cy="1309688"/>
              <a:chOff x="4478338" y="1241901"/>
              <a:chExt cx="3238500" cy="1309688"/>
            </a:xfrm>
            <a:grpFill/>
          </p:grpSpPr>
          <p:sp>
            <p:nvSpPr>
              <p:cNvPr id="50"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p>
                <a:endParaRPr lang="zh-CN" altLang="en-US"/>
              </a:p>
            </p:txBody>
          </p:sp>
          <p:sp>
            <p:nvSpPr>
              <p:cNvPr id="51"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p>
                <a:endParaRPr lang="zh-CN" altLang="en-US"/>
              </a:p>
            </p:txBody>
          </p:sp>
        </p:grpSp>
        <p:grpSp>
          <p:nvGrpSpPr>
            <p:cNvPr id="46" name="组合 45"/>
            <p:cNvGrpSpPr/>
            <p:nvPr/>
          </p:nvGrpSpPr>
          <p:grpSpPr>
            <a:xfrm>
              <a:off x="2668588" y="3924300"/>
              <a:ext cx="3238500" cy="1312863"/>
              <a:chOff x="4478338" y="3976688"/>
              <a:chExt cx="3238500" cy="1312863"/>
            </a:xfrm>
            <a:grpFill/>
          </p:grpSpPr>
          <p:sp>
            <p:nvSpPr>
              <p:cNvPr id="47"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p>
                <a:endParaRPr lang="zh-CN" altLang="en-US"/>
              </a:p>
            </p:txBody>
          </p:sp>
          <p:sp>
            <p:nvSpPr>
              <p:cNvPr id="48"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49"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p>
                <a:endParaRPr lang="zh-CN" altLang="en-US"/>
              </a:p>
            </p:txBody>
          </p:sp>
        </p:grpSp>
      </p:grpSp>
      <p:sp>
        <p:nvSpPr>
          <p:cNvPr id="36" name="矩形 35"/>
          <p:cNvSpPr/>
          <p:nvPr/>
        </p:nvSpPr>
        <p:spPr>
          <a:xfrm>
            <a:off x="178435" y="145415"/>
            <a:ext cx="1468755" cy="13684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b="1" dirty="0" smtClean="0">
                <a:solidFill>
                  <a:schemeClr val="accent4">
                    <a:lumMod val="40000"/>
                    <a:lumOff val="60000"/>
                  </a:schemeClr>
                </a:solidFill>
                <a:latin typeface="Calibri" panose="020F0502020204030204" pitchFamily="34" charset="0"/>
                <a:ea typeface="Calibri" panose="020F0502020204030204" pitchFamily="34" charset="0"/>
              </a:rPr>
              <a:t>0</a:t>
            </a:r>
            <a:r>
              <a:rPr lang="en-IN" altLang="en-US" sz="2400" b="1" dirty="0" smtClean="0">
                <a:solidFill>
                  <a:schemeClr val="accent4">
                    <a:lumMod val="40000"/>
                    <a:lumOff val="60000"/>
                  </a:schemeClr>
                </a:solidFill>
                <a:latin typeface="Calibri" panose="020F0502020204030204" pitchFamily="34" charset="0"/>
                <a:ea typeface="Calibri" panose="020F0502020204030204" pitchFamily="34" charset="0"/>
              </a:rPr>
              <a:t>8</a:t>
            </a:r>
            <a:endParaRPr lang="en-IN" altLang="en-US" sz="2400" b="1" dirty="0" smtClean="0">
              <a:solidFill>
                <a:schemeClr val="accent4">
                  <a:lumMod val="40000"/>
                  <a:lumOff val="60000"/>
                </a:schemeClr>
              </a:solidFill>
              <a:latin typeface="Calibri" panose="020F0502020204030204" pitchFamily="34" charset="0"/>
              <a:ea typeface="Calibri" panose="020F0502020204030204" pitchFamily="34" charset="0"/>
            </a:endParaRPr>
          </a:p>
        </p:txBody>
      </p:sp>
      <p:grpSp>
        <p:nvGrpSpPr>
          <p:cNvPr id="10" name="组合 3"/>
          <p:cNvGrpSpPr/>
          <p:nvPr/>
        </p:nvGrpSpPr>
        <p:grpSpPr>
          <a:xfrm>
            <a:off x="5687060" y="2327910"/>
            <a:ext cx="6504940" cy="4530090"/>
            <a:chOff x="0" y="3987520"/>
            <a:chExt cx="12170450" cy="2174864"/>
          </a:xfrm>
        </p:grpSpPr>
        <p:sp>
          <p:nvSpPr>
            <p:cNvPr id="11" name="矩形 50"/>
            <p:cNvSpPr/>
            <p:nvPr/>
          </p:nvSpPr>
          <p:spPr>
            <a:xfrm>
              <a:off x="0" y="3987520"/>
              <a:ext cx="12170450" cy="2174864"/>
            </a:xfrm>
            <a:prstGeom prst="rect">
              <a:avLst/>
            </a:prstGeom>
            <a:solidFill>
              <a:schemeClr val="accent4">
                <a:lumMod val="40000"/>
                <a:lumOff val="60000"/>
              </a:schemeClr>
            </a:solidFill>
            <a:ln>
              <a:noFill/>
            </a:ln>
            <a:effectLst>
              <a:outerShdw blurRad="431800" dist="38100" dir="8100000" sx="102000" sy="10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r>
                <a:rPr lang="en-US" sz="2000" b="1">
                  <a:solidFill>
                    <a:schemeClr val="tx1"/>
                  </a:solidFill>
                  <a:latin typeface="Times New Roman" panose="02020603050405020304" charset="0"/>
                  <a:cs typeface="Times New Roman" panose="02020603050405020304" charset="0"/>
                  <a:sym typeface="+mn-ea"/>
                </a:rPr>
                <a:t>In our analysis of the IPL 2022 auction data, we present a compelling visualization through the intersection</a:t>
              </a:r>
              <a:r>
                <a:rPr lang="en-IN" altLang="en-US" sz="2000" b="1">
                  <a:solidFill>
                    <a:schemeClr val="tx1"/>
                  </a:solidFill>
                  <a:latin typeface="Times New Roman" panose="02020603050405020304" charset="0"/>
                  <a:cs typeface="Times New Roman" panose="02020603050405020304" charset="0"/>
                  <a:sym typeface="+mn-ea"/>
                </a:rPr>
                <a:t> </a:t>
              </a:r>
              <a:r>
                <a:rPr lang="en-US" sz="2000" b="1">
                  <a:solidFill>
                    <a:schemeClr val="tx1"/>
                  </a:solidFill>
                  <a:latin typeface="Times New Roman" panose="02020603050405020304" charset="0"/>
                  <a:cs typeface="Times New Roman" panose="02020603050405020304" charset="0"/>
                  <a:sym typeface="+mn-ea"/>
                </a:rPr>
                <a:t>graph of a chord diagram, highlighting the distribution of</a:t>
              </a:r>
              <a:r>
                <a:rPr lang="en-IN" altLang="en-US" sz="2000" b="1">
                  <a:solidFill>
                    <a:schemeClr val="tx1"/>
                  </a:solidFill>
                  <a:latin typeface="Times New Roman" panose="02020603050405020304" charset="0"/>
                  <a:cs typeface="Times New Roman" panose="02020603050405020304" charset="0"/>
                  <a:sym typeface="+mn-ea"/>
                </a:rPr>
                <a:t> </a:t>
              </a:r>
              <a:r>
                <a:rPr lang="en-US" sz="2000" b="1">
                  <a:solidFill>
                    <a:schemeClr val="tx1"/>
                  </a:solidFill>
                  <a:latin typeface="Times New Roman" panose="02020603050405020304" charset="0"/>
                  <a:cs typeface="Times New Roman" panose="02020603050405020304" charset="0"/>
                  <a:sym typeface="+mn-ea"/>
                </a:rPr>
                <a:t>player roles within the tournament. Player roles are categorized into four main categories: batter,</a:t>
              </a:r>
              <a:r>
                <a:rPr lang="en-IN" altLang="en-US" sz="2000" b="1">
                  <a:solidFill>
                    <a:schemeClr val="tx1"/>
                  </a:solidFill>
                  <a:latin typeface="Times New Roman" panose="02020603050405020304" charset="0"/>
                  <a:cs typeface="Times New Roman" panose="02020603050405020304" charset="0"/>
                  <a:sym typeface="+mn-ea"/>
                </a:rPr>
                <a:t> </a:t>
              </a:r>
              <a:r>
                <a:rPr lang="en-US" sz="2000" b="1">
                  <a:solidFill>
                    <a:schemeClr val="tx1"/>
                  </a:solidFill>
                  <a:latin typeface="Times New Roman" panose="02020603050405020304" charset="0"/>
                  <a:cs typeface="Times New Roman" panose="02020603050405020304" charset="0"/>
                  <a:sym typeface="+mn-ea"/>
                </a:rPr>
                <a:t>bowler, all-rounder, and wicket-keeper.</a:t>
              </a:r>
              <a:endParaRPr lang="en-US" sz="2000" b="1">
                <a:solidFill>
                  <a:schemeClr val="tx1"/>
                </a:solidFill>
                <a:latin typeface="Times New Roman" panose="02020603050405020304" charset="0"/>
                <a:cs typeface="Times New Roman" panose="02020603050405020304" charset="0"/>
              </a:endParaRPr>
            </a:p>
            <a:p>
              <a:pPr marL="0" indent="0" algn="just">
                <a:buNone/>
              </a:pPr>
              <a:r>
                <a:rPr lang="en-US" sz="2000" b="1">
                  <a:solidFill>
                    <a:schemeClr val="tx1"/>
                  </a:solidFill>
                  <a:latin typeface="Times New Roman" panose="02020603050405020304" charset="0"/>
                  <a:cs typeface="Times New Roman" panose="02020603050405020304" charset="0"/>
                  <a:sym typeface="+mn-ea"/>
                </a:rPr>
                <a:t>This visualization offers a succinct yet comprehensive</a:t>
              </a:r>
              <a:endParaRPr lang="en-US" sz="2000" b="1">
                <a:solidFill>
                  <a:schemeClr val="tx1"/>
                </a:solidFill>
                <a:latin typeface="Times New Roman" panose="02020603050405020304" charset="0"/>
                <a:cs typeface="Times New Roman" panose="02020603050405020304" charset="0"/>
              </a:endParaRPr>
            </a:p>
            <a:p>
              <a:pPr marL="0" indent="0" algn="just">
                <a:buNone/>
              </a:pPr>
              <a:r>
                <a:rPr lang="en-US" sz="2000" b="1">
                  <a:solidFill>
                    <a:schemeClr val="tx1"/>
                  </a:solidFill>
                  <a:latin typeface="Times New Roman" panose="02020603050405020304" charset="0"/>
                  <a:cs typeface="Times New Roman" panose="02020603050405020304" charset="0"/>
                  <a:sym typeface="+mn-ea"/>
                </a:rPr>
                <a:t>depiction of the composition of players across different </a:t>
              </a:r>
              <a:endParaRPr lang="en-US" sz="2000" b="1">
                <a:solidFill>
                  <a:schemeClr val="tx1"/>
                </a:solidFill>
                <a:latin typeface="Times New Roman" panose="02020603050405020304" charset="0"/>
                <a:cs typeface="Times New Roman" panose="02020603050405020304" charset="0"/>
              </a:endParaRPr>
            </a:p>
            <a:p>
              <a:pPr marL="0" indent="0" algn="just">
                <a:buNone/>
              </a:pPr>
              <a:r>
                <a:rPr lang="en-US" sz="2000" b="1">
                  <a:solidFill>
                    <a:schemeClr val="tx1"/>
                  </a:solidFill>
                  <a:latin typeface="Times New Roman" panose="02020603050405020304" charset="0"/>
                  <a:cs typeface="Times New Roman" panose="02020603050405020304" charset="0"/>
                  <a:sym typeface="+mn-ea"/>
                </a:rPr>
                <a:t>roles, allowing stakeholders to quickly grasp the balance </a:t>
              </a:r>
              <a:endParaRPr lang="en-US" sz="2000" b="1">
                <a:solidFill>
                  <a:schemeClr val="tx1"/>
                </a:solidFill>
                <a:latin typeface="Times New Roman" panose="02020603050405020304" charset="0"/>
                <a:cs typeface="Times New Roman" panose="02020603050405020304" charset="0"/>
              </a:endParaRPr>
            </a:p>
            <a:p>
              <a:pPr marL="0" indent="0" algn="just">
                <a:buNone/>
              </a:pPr>
              <a:r>
                <a:rPr lang="en-US" sz="2000" b="1">
                  <a:solidFill>
                    <a:schemeClr val="tx1"/>
                  </a:solidFill>
                  <a:latin typeface="Times New Roman" panose="02020603050405020304" charset="0"/>
                  <a:cs typeface="Times New Roman" panose="02020603050405020304" charset="0"/>
                  <a:sym typeface="+mn-ea"/>
                </a:rPr>
                <a:t>and diversity within IPL teams. By visually representing the</a:t>
              </a:r>
              <a:r>
                <a:rPr lang="en-IN" altLang="en-US" sz="2000" b="1">
                  <a:solidFill>
                    <a:schemeClr val="tx1"/>
                  </a:solidFill>
                  <a:latin typeface="Times New Roman" panose="02020603050405020304" charset="0"/>
                  <a:cs typeface="Times New Roman" panose="02020603050405020304" charset="0"/>
                  <a:sym typeface="+mn-ea"/>
                </a:rPr>
                <a:t> </a:t>
              </a:r>
              <a:r>
                <a:rPr lang="en-US" sz="2000" b="1">
                  <a:solidFill>
                    <a:schemeClr val="tx1"/>
                  </a:solidFill>
                  <a:latin typeface="Times New Roman" panose="02020603050405020304" charset="0"/>
                  <a:cs typeface="Times New Roman" panose="02020603050405020304" charset="0"/>
                  <a:sym typeface="+mn-ea"/>
                </a:rPr>
                <a:t>intersection of player roles, we provide insights into team strategies, positional strengths, and areas for potential recruitment.</a:t>
              </a:r>
              <a:endParaRPr lang="en-US" altLang="en-US" sz="2000" b="1" dirty="0">
                <a:solidFill>
                  <a:schemeClr val="tx1"/>
                </a:solidFill>
                <a:latin typeface="Times New Roman" panose="02020603050405020304" charset="0"/>
                <a:ea typeface="Calibri" panose="020F0502020204030204" pitchFamily="34" charset="0"/>
                <a:cs typeface="Times New Roman" panose="02020603050405020304" charset="0"/>
                <a:sym typeface="+mn-ea"/>
              </a:endParaRPr>
            </a:p>
          </p:txBody>
        </p:sp>
        <p:sp>
          <p:nvSpPr>
            <p:cNvPr id="57" name="矩形 56"/>
            <p:cNvSpPr/>
            <p:nvPr/>
          </p:nvSpPr>
          <p:spPr>
            <a:xfrm>
              <a:off x="439581" y="4154888"/>
              <a:ext cx="11337622" cy="1884029"/>
            </a:xfrm>
            <a:prstGeom prst="rect">
              <a:avLst/>
            </a:prstGeom>
          </p:spPr>
          <p:txBody>
            <a:bodyPr wrap="square">
              <a:noAutofit/>
            </a:bodyPr>
            <a:p>
              <a:pPr algn="ctr">
                <a:lnSpc>
                  <a:spcPct val="150000"/>
                </a:lnSpc>
              </a:pPr>
              <a:r>
                <a:rPr lang="zh-CN" altLang="en-US" sz="2400" dirty="0">
                  <a:latin typeface="Times New Roman" panose="02020603050405020304" charset="0"/>
                  <a:ea typeface="Calibri" panose="020F0502020204030204" pitchFamily="34" charset="0"/>
                  <a:cs typeface="Times New Roman" panose="02020603050405020304" charset="0"/>
                </a:rPr>
                <a:t>
</a:t>
              </a:r>
              <a:endParaRPr lang="zh-CN" altLang="en-US" sz="2400" dirty="0">
                <a:latin typeface="Times New Roman" panose="02020603050405020304" charset="0"/>
                <a:ea typeface="Calibri" panose="020F0502020204030204" pitchFamily="34" charset="0"/>
                <a:cs typeface="Times New Roman" panose="02020603050405020304" charset="0"/>
              </a:endParaRPr>
            </a:p>
          </p:txBody>
        </p:sp>
      </p:grpSp>
      <p:sp>
        <p:nvSpPr>
          <p:cNvPr id="13" name="矩形 37"/>
          <p:cNvSpPr/>
          <p:nvPr/>
        </p:nvSpPr>
        <p:spPr>
          <a:xfrm>
            <a:off x="1136650" y="1671320"/>
            <a:ext cx="4191635" cy="4530725"/>
          </a:xfrm>
          <a:prstGeom prst="rect">
            <a:avLst/>
          </a:prstGeom>
          <a:noFill/>
          <a:ln w="254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2" name="Picture 11"/>
          <p:cNvPicPr>
            <a:picLocks noChangeAspect="1"/>
          </p:cNvPicPr>
          <p:nvPr/>
        </p:nvPicPr>
        <p:blipFill>
          <a:blip r:embed="rId1"/>
          <a:stretch>
            <a:fillRect/>
          </a:stretch>
        </p:blipFill>
        <p:spPr>
          <a:xfrm>
            <a:off x="612140" y="2002790"/>
            <a:ext cx="4418965" cy="3835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Click="0" advTm="30000">
        <p:checker/>
      </p:transition>
    </mc:Choice>
    <mc:Fallback>
      <p:transition spd="slow" advClick="0" advTm="30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52"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Scale>
                                      <p:cBhvr>
                                        <p:cTn id="10"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1" dur="1000" decel="50000" fill="hold">
                                          <p:stCondLst>
                                            <p:cond delay="0"/>
                                          </p:stCondLst>
                                        </p:cTn>
                                        <p:tgtEl>
                                          <p:spTgt spid="10"/>
                                        </p:tgtEl>
                                        <p:attrNameLst>
                                          <p:attrName>ppt_x</p:attrName>
                                          <p:attrName>ppt_y</p:attrName>
                                        </p:attrNameLst>
                                      </p:cBhvr>
                                    </p:animMotion>
                                    <p:animEffect transition="in" filter="fade">
                                      <p:cBhvr>
                                        <p:cTn id="12"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5"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58165" y="491490"/>
            <a:ext cx="11199495" cy="1476375"/>
          </a:xfrm>
          <a:prstGeom prst="rect">
            <a:avLst/>
          </a:prstGeom>
          <a:noFill/>
        </p:spPr>
        <p:txBody>
          <a:bodyPr wrap="square" rtlCol="0">
            <a:spAutoFit/>
          </a:bodyPr>
          <a:p>
            <a:r>
              <a:rPr lang="en-US">
                <a:solidFill>
                  <a:srgbClr val="F6C329"/>
                </a:solidFill>
                <a:latin typeface="Times New Roman" panose="02020603050405020304" charset="0"/>
                <a:cs typeface="Times New Roman" panose="02020603050405020304" charset="0"/>
                <a:sym typeface="+mn-ea"/>
              </a:rPr>
              <a:t>This  bar chart illustrates the comparison between sold and unsold players in the IPL 2022 auction. This concise visualization provides a clear understanding of the distribution of players who secured contracts versus those who remained unsold. Through this analysis, we gain insights into market demand, player valuation trends, and team strategies during the auction process.</a:t>
            </a:r>
            <a:r>
              <a:rPr lang="en-IN" altLang="en-US">
                <a:solidFill>
                  <a:srgbClr val="F6C329"/>
                </a:solidFill>
                <a:latin typeface="Times New Roman" panose="02020603050405020304" charset="0"/>
                <a:cs typeface="Times New Roman" panose="02020603050405020304" charset="0"/>
                <a:sym typeface="+mn-ea"/>
              </a:rPr>
              <a:t> Below is the bar graph showing sold vs unsold players.</a:t>
            </a:r>
            <a:endParaRPr lang="en-US">
              <a:solidFill>
                <a:srgbClr val="F6C329"/>
              </a:solidFill>
              <a:latin typeface="Times New Roman" panose="02020603050405020304" charset="0"/>
              <a:cs typeface="Times New Roman" panose="02020603050405020304" charset="0"/>
            </a:endParaRPr>
          </a:p>
          <a:p>
            <a:endParaRPr lang="en-US">
              <a:solidFill>
                <a:srgbClr val="F6C329"/>
              </a:solidFill>
              <a:latin typeface="Times New Roman" panose="02020603050405020304" charset="0"/>
              <a:cs typeface="Times New Roman" panose="02020603050405020304" charset="0"/>
            </a:endParaRPr>
          </a:p>
        </p:txBody>
      </p:sp>
      <p:sp>
        <p:nvSpPr>
          <p:cNvPr id="5" name="矩形 37"/>
          <p:cNvSpPr/>
          <p:nvPr/>
        </p:nvSpPr>
        <p:spPr>
          <a:xfrm>
            <a:off x="2542540" y="2146935"/>
            <a:ext cx="7832090" cy="3977640"/>
          </a:xfrm>
          <a:prstGeom prst="rect">
            <a:avLst/>
          </a:prstGeom>
          <a:noFill/>
          <a:ln w="254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4" name="Picture 3"/>
          <p:cNvPicPr>
            <a:picLocks noChangeAspect="1"/>
          </p:cNvPicPr>
          <p:nvPr/>
        </p:nvPicPr>
        <p:blipFill>
          <a:blip r:embed="rId1"/>
          <a:stretch>
            <a:fillRect/>
          </a:stretch>
        </p:blipFill>
        <p:spPr>
          <a:xfrm>
            <a:off x="2157730" y="1804035"/>
            <a:ext cx="7875905" cy="39363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10000">
        <p14:prism isInverted="1"/>
      </p:transition>
    </mc:Choice>
    <mc:Fallback>
      <p:transition spd="slow"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37"/>
          <p:cNvSpPr/>
          <p:nvPr/>
        </p:nvSpPr>
        <p:spPr>
          <a:xfrm>
            <a:off x="2542540" y="2146935"/>
            <a:ext cx="7832090" cy="3977640"/>
          </a:xfrm>
          <a:prstGeom prst="rect">
            <a:avLst/>
          </a:prstGeom>
          <a:noFill/>
          <a:ln w="254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4" name="Picture 3"/>
          <p:cNvPicPr>
            <a:picLocks noChangeAspect="1"/>
          </p:cNvPicPr>
          <p:nvPr/>
        </p:nvPicPr>
        <p:blipFill>
          <a:blip r:embed="rId1"/>
          <a:stretch>
            <a:fillRect/>
          </a:stretch>
        </p:blipFill>
        <p:spPr>
          <a:xfrm>
            <a:off x="2198370" y="2338705"/>
            <a:ext cx="7887335" cy="4014470"/>
          </a:xfrm>
          <a:prstGeom prst="rect">
            <a:avLst/>
          </a:prstGeom>
        </p:spPr>
      </p:pic>
      <p:sp>
        <p:nvSpPr>
          <p:cNvPr id="2" name="Text Box 1"/>
          <p:cNvSpPr txBox="1"/>
          <p:nvPr/>
        </p:nvSpPr>
        <p:spPr>
          <a:xfrm>
            <a:off x="570865" y="452755"/>
            <a:ext cx="11141075" cy="1487805"/>
          </a:xfrm>
          <a:prstGeom prst="rect">
            <a:avLst/>
          </a:prstGeom>
          <a:noFill/>
        </p:spPr>
        <p:txBody>
          <a:bodyPr wrap="square" rtlCol="0">
            <a:noAutofit/>
          </a:bodyPr>
          <a:p>
            <a:pPr algn="just"/>
            <a:r>
              <a:rPr lang="en-US" b="1">
                <a:solidFill>
                  <a:srgbClr val="F6C329"/>
                </a:solidFill>
                <a:latin typeface="Times New Roman" panose="02020603050405020304" charset="0"/>
                <a:cs typeface="Times New Roman" panose="02020603050405020304" charset="0"/>
                <a:sym typeface="+mn-ea"/>
              </a:rPr>
              <a:t>This bar chart presents a succinct overview of the number of players bought by each IPL team during the 2022 auction. This visualization provides valuable insights into team strategies, recruitment patterns, and squad composition. By examining the distribution of players across teams, stakeholders can gain a deeper understanding of each franchise's approach to building their squads for the upcoming IPL season.</a:t>
            </a:r>
            <a:r>
              <a:rPr lang="en-IN" altLang="en-US" b="1">
                <a:solidFill>
                  <a:srgbClr val="F6C329"/>
                </a:solidFill>
                <a:latin typeface="Times New Roman" panose="02020603050405020304" charset="0"/>
                <a:cs typeface="Times New Roman" panose="02020603050405020304" charset="0"/>
                <a:sym typeface="+mn-ea"/>
              </a:rPr>
              <a:t>  Below is the bar chart of the player bought by each team.</a:t>
            </a:r>
            <a:endParaRPr lang="en-IN" altLang="en-US" b="1">
              <a:solidFill>
                <a:srgbClr val="F6C329"/>
              </a:solidFill>
              <a:latin typeface="Times New Roman" panose="02020603050405020304" charset="0"/>
              <a:cs typeface="Times New Roman" panose="0202060305040502030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10000">
        <p14:prism/>
      </p:transition>
    </mc:Choice>
    <mc:Fallback>
      <p:transition spd="slow"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edg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1" name="组合 10"/>
          <p:cNvGrpSpPr/>
          <p:nvPr/>
        </p:nvGrpSpPr>
        <p:grpSpPr>
          <a:xfrm>
            <a:off x="3521710" y="577215"/>
            <a:ext cx="8355330" cy="2731135"/>
            <a:chOff x="5011495" y="2287815"/>
            <a:chExt cx="5993784" cy="3431296"/>
          </a:xfrm>
        </p:grpSpPr>
        <p:sp>
          <p:nvSpPr>
            <p:cNvPr id="12" name="Freeform 6"/>
            <p:cNvSpPr/>
            <p:nvPr/>
          </p:nvSpPr>
          <p:spPr>
            <a:xfrm>
              <a:off x="5520429" y="2389364"/>
              <a:ext cx="5484850" cy="3329747"/>
            </a:xfrm>
            <a:custGeom>
              <a:avLst/>
              <a:gdLst>
                <a:gd name="connsiteX0" fmla="*/ 0 w 7301111"/>
                <a:gd name="connsiteY0" fmla="*/ 0 h 1083733"/>
                <a:gd name="connsiteX1" fmla="*/ 7301111 w 7301111"/>
                <a:gd name="connsiteY1" fmla="*/ 0 h 1083733"/>
                <a:gd name="connsiteX2" fmla="*/ 7301111 w 7301111"/>
                <a:gd name="connsiteY2" fmla="*/ 1083733 h 1083733"/>
                <a:gd name="connsiteX3" fmla="*/ 0 w 7301111"/>
                <a:gd name="connsiteY3" fmla="*/ 1083733 h 1083733"/>
                <a:gd name="connsiteX4" fmla="*/ 0 w 7301111"/>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1111" h="1083733">
                  <a:moveTo>
                    <a:pt x="0" y="0"/>
                  </a:moveTo>
                  <a:lnTo>
                    <a:pt x="7301111" y="0"/>
                  </a:lnTo>
                  <a:lnTo>
                    <a:pt x="7301111" y="1083733"/>
                  </a:lnTo>
                  <a:lnTo>
                    <a:pt x="0" y="1083733"/>
                  </a:lnTo>
                  <a:lnTo>
                    <a:pt x="0" y="0"/>
                  </a:lnTo>
                  <a:close/>
                </a:path>
              </a:pathLst>
            </a:custGeom>
            <a:solidFill>
              <a:schemeClr val="accent4">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GB" sz="1350">
                <a:solidFill>
                  <a:srgbClr val="FFFFFF"/>
                </a:solidFill>
                <a:latin typeface="Calibri" panose="020F0502020204030204" pitchFamily="34" charset="0"/>
                <a:ea typeface="Calibri" panose="020F0502020204030204" pitchFamily="34" charset="0"/>
                <a:sym typeface="Arial" panose="020B0604020202020204" pitchFamily="34" charset="0"/>
              </a:endParaRPr>
            </a:p>
          </p:txBody>
        </p:sp>
        <p:sp>
          <p:nvSpPr>
            <p:cNvPr id="13" name="Oval 7"/>
            <p:cNvSpPr/>
            <p:nvPr/>
          </p:nvSpPr>
          <p:spPr>
            <a:xfrm>
              <a:off x="5011495" y="2287815"/>
              <a:ext cx="1017725" cy="1017725"/>
            </a:xfrm>
            <a:prstGeom prst="ellipse">
              <a:avLst/>
            </a:prstGeom>
            <a:ln>
              <a:solidFill>
                <a:srgbClr val="848363"/>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p>
              <a:pPr algn="just">
                <a:lnSpc>
                  <a:spcPct val="120000"/>
                </a:lnSpc>
              </a:pPr>
              <a:endParaRPr lang="zh-CN" altLang="en-US" sz="710">
                <a:solidFill>
                  <a:srgbClr val="FFFFFF"/>
                </a:solidFill>
                <a:latin typeface="Calibri" panose="020F0502020204030204" pitchFamily="34" charset="0"/>
                <a:ea typeface="Calibri" panose="020F0502020204030204" pitchFamily="34" charset="0"/>
                <a:cs typeface="+mn-ea"/>
                <a:sym typeface="Arial" panose="020B0604020202020204" pitchFamily="34" charset="0"/>
              </a:endParaRPr>
            </a:p>
          </p:txBody>
        </p:sp>
        <p:sp>
          <p:nvSpPr>
            <p:cNvPr id="14" name="TextBox 18"/>
            <p:cNvSpPr txBox="1"/>
            <p:nvPr/>
          </p:nvSpPr>
          <p:spPr>
            <a:xfrm>
              <a:off x="5303977" y="2510858"/>
              <a:ext cx="403567" cy="600736"/>
            </a:xfrm>
            <a:prstGeom prst="rect">
              <a:avLst/>
            </a:prstGeom>
            <a:noFill/>
          </p:spPr>
          <p:txBody>
            <a:bodyPr wrap="square" rtlCol="0">
              <a:spAutoFit/>
            </a:bodyPr>
            <a:p>
              <a:pPr algn="ctr">
                <a:lnSpc>
                  <a:spcPct val="120000"/>
                </a:lnSpc>
              </a:pPr>
              <a:r>
                <a:rPr lang="en-US" sz="2100" dirty="0">
                  <a:solidFill>
                    <a:srgbClr val="848363"/>
                  </a:solidFill>
                  <a:latin typeface="Calibri" panose="020F0502020204030204" pitchFamily="34" charset="0"/>
                  <a:ea typeface="Calibri" panose="020F0502020204030204" pitchFamily="34" charset="0"/>
                  <a:cs typeface="+mn-ea"/>
                  <a:sym typeface="Arial" panose="020B0604020202020204" pitchFamily="34" charset="0"/>
                </a:rPr>
                <a:t>01</a:t>
              </a:r>
              <a:endParaRPr lang="en-GB" sz="2100" dirty="0">
                <a:solidFill>
                  <a:srgbClr val="848363"/>
                </a:solidFill>
                <a:latin typeface="Calibri" panose="020F0502020204030204" pitchFamily="34" charset="0"/>
                <a:ea typeface="Calibri" panose="020F0502020204030204" pitchFamily="34" charset="0"/>
                <a:cs typeface="+mn-ea"/>
                <a:sym typeface="Arial" panose="020B0604020202020204" pitchFamily="34" charset="0"/>
              </a:endParaRPr>
            </a:p>
          </p:txBody>
        </p:sp>
        <p:sp>
          <p:nvSpPr>
            <p:cNvPr id="15" name="Rectangle 25"/>
            <p:cNvSpPr/>
            <p:nvPr/>
          </p:nvSpPr>
          <p:spPr>
            <a:xfrm>
              <a:off x="6081976" y="2451362"/>
              <a:ext cx="4826732" cy="3267749"/>
            </a:xfrm>
            <a:prstGeom prst="rect">
              <a:avLst/>
            </a:prstGeom>
          </p:spPr>
          <p:txBody>
            <a:bodyPr wrap="square">
              <a:noAutofit/>
            </a:bodyPr>
            <a:p>
              <a:pPr algn="just">
                <a:lnSpc>
                  <a:spcPct val="120000"/>
                </a:lnSpc>
              </a:pPr>
              <a:r>
                <a:rPr lang="en-US" sz="1200" b="1">
                  <a:solidFill>
                    <a:schemeClr val="tx1"/>
                  </a:solidFill>
                  <a:latin typeface="Times New Roman" panose="02020603050405020304" charset="0"/>
                  <a:cs typeface="Times New Roman" panose="02020603050405020304" charset="0"/>
                  <a:sym typeface="+mn-ea"/>
                </a:rPr>
                <a:t>In conclusion, the "IPL 2022 Auction Data Analysis Using Python" project has provided valuable insights into the dynamics of the IPL auction process. Through meticulous data collection, preprocessing, and analysis, we have uncovered trends, patterns, and factors influencing player valuations that are instrumental in shaping team strategies.Our analysis has shed light on various aspects of the auction, including player demographics, price distributions, bidding strategies, and temporal trends. We have identified key drivers of player prices, such as performance metrics,, playing roles,  providing actionable insights for IPL franchises to optimize their squad compositions.Moreover, by leveraging Python's robust data analysis libraries such as NumPy, Matplotlib, and Seaborn, we have demonstrated the power of data-driven decision-making in the realm of professional sports. These tools have enabled us to perform comprehensive exploratory data analysis, visualize complex datasets, and even build predictive models to forecast player prices.</a:t>
              </a:r>
              <a:endParaRPr lang="en-US" sz="1200" b="1">
                <a:solidFill>
                  <a:schemeClr val="tx1"/>
                </a:solidFill>
                <a:latin typeface="Times New Roman" panose="02020603050405020304" charset="0"/>
                <a:cs typeface="Times New Roman" panose="02020603050405020304" charset="0"/>
              </a:endParaRPr>
            </a:p>
            <a:p>
              <a:pPr algn="just">
                <a:lnSpc>
                  <a:spcPct val="120000"/>
                </a:lnSpc>
              </a:pPr>
              <a:endParaRPr lang="en-US" sz="1200" b="1" dirty="0">
                <a:solidFill>
                  <a:schemeClr val="tx1"/>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grpSp>
      <p:grpSp>
        <p:nvGrpSpPr>
          <p:cNvPr id="16" name="组合 15"/>
          <p:cNvGrpSpPr/>
          <p:nvPr/>
        </p:nvGrpSpPr>
        <p:grpSpPr>
          <a:xfrm>
            <a:off x="3521710" y="3437255"/>
            <a:ext cx="8354695" cy="3148965"/>
            <a:chOff x="5307450" y="3509085"/>
            <a:chExt cx="5698041" cy="1017725"/>
          </a:xfrm>
        </p:grpSpPr>
        <p:sp>
          <p:nvSpPr>
            <p:cNvPr id="17" name="Freeform 8"/>
            <p:cNvSpPr/>
            <p:nvPr/>
          </p:nvSpPr>
          <p:spPr>
            <a:xfrm>
              <a:off x="5815887" y="3548284"/>
              <a:ext cx="5189604" cy="978526"/>
            </a:xfrm>
            <a:custGeom>
              <a:avLst/>
              <a:gdLst>
                <a:gd name="connsiteX0" fmla="*/ 0 w 6907174"/>
                <a:gd name="connsiteY0" fmla="*/ 0 h 1083733"/>
                <a:gd name="connsiteX1" fmla="*/ 6907174 w 6907174"/>
                <a:gd name="connsiteY1" fmla="*/ 0 h 1083733"/>
                <a:gd name="connsiteX2" fmla="*/ 6907174 w 6907174"/>
                <a:gd name="connsiteY2" fmla="*/ 1083733 h 1083733"/>
                <a:gd name="connsiteX3" fmla="*/ 0 w 6907174"/>
                <a:gd name="connsiteY3" fmla="*/ 1083733 h 1083733"/>
                <a:gd name="connsiteX4" fmla="*/ 0 w 6907174"/>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174" h="1083733">
                  <a:moveTo>
                    <a:pt x="0" y="0"/>
                  </a:moveTo>
                  <a:lnTo>
                    <a:pt x="6907174" y="0"/>
                  </a:lnTo>
                  <a:lnTo>
                    <a:pt x="6907174" y="1083733"/>
                  </a:lnTo>
                  <a:lnTo>
                    <a:pt x="0" y="1083733"/>
                  </a:lnTo>
                  <a:lnTo>
                    <a:pt x="0" y="0"/>
                  </a:lnTo>
                  <a:close/>
                </a:path>
              </a:pathLst>
            </a:custGeom>
            <a:solidFill>
              <a:schemeClr val="accent4">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GB" sz="1350">
                <a:solidFill>
                  <a:srgbClr val="FFFFFF"/>
                </a:solidFill>
                <a:latin typeface="Calibri" panose="020F0502020204030204" pitchFamily="34" charset="0"/>
                <a:ea typeface="Calibri" panose="020F0502020204030204" pitchFamily="34" charset="0"/>
                <a:sym typeface="Arial" panose="020B0604020202020204" pitchFamily="34" charset="0"/>
              </a:endParaRPr>
            </a:p>
          </p:txBody>
        </p:sp>
        <p:sp>
          <p:nvSpPr>
            <p:cNvPr id="18" name="Oval 9"/>
            <p:cNvSpPr/>
            <p:nvPr/>
          </p:nvSpPr>
          <p:spPr>
            <a:xfrm>
              <a:off x="5307450" y="3509085"/>
              <a:ext cx="1017885" cy="287319"/>
            </a:xfrm>
            <a:prstGeom prst="ellipse">
              <a:avLst/>
            </a:prstGeom>
            <a:ln>
              <a:solidFill>
                <a:srgbClr val="848363"/>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p>
              <a:pPr algn="just">
                <a:lnSpc>
                  <a:spcPct val="120000"/>
                </a:lnSpc>
              </a:pPr>
              <a:endParaRPr lang="zh-CN" altLang="en-US" sz="710">
                <a:solidFill>
                  <a:srgbClr val="FFFFFF"/>
                </a:solidFill>
                <a:latin typeface="Calibri" panose="020F0502020204030204" pitchFamily="34" charset="0"/>
                <a:ea typeface="Calibri" panose="020F0502020204030204" pitchFamily="34" charset="0"/>
                <a:cs typeface="+mn-ea"/>
                <a:sym typeface="Arial" panose="020B0604020202020204" pitchFamily="34" charset="0"/>
              </a:endParaRPr>
            </a:p>
          </p:txBody>
        </p:sp>
        <p:sp>
          <p:nvSpPr>
            <p:cNvPr id="19" name="TextBox 19"/>
            <p:cNvSpPr txBox="1"/>
            <p:nvPr/>
          </p:nvSpPr>
          <p:spPr>
            <a:xfrm>
              <a:off x="5585552" y="3581772"/>
              <a:ext cx="428483" cy="154537"/>
            </a:xfrm>
            <a:prstGeom prst="rect">
              <a:avLst/>
            </a:prstGeom>
            <a:noFill/>
          </p:spPr>
          <p:txBody>
            <a:bodyPr wrap="square" rtlCol="0">
              <a:spAutoFit/>
            </a:bodyPr>
            <a:p>
              <a:pPr algn="ctr">
                <a:lnSpc>
                  <a:spcPct val="120000"/>
                </a:lnSpc>
              </a:pPr>
              <a:r>
                <a:rPr lang="en-US" sz="2100" dirty="0">
                  <a:solidFill>
                    <a:srgbClr val="848363"/>
                  </a:solidFill>
                  <a:latin typeface="Calibri" panose="020F0502020204030204" pitchFamily="34" charset="0"/>
                  <a:ea typeface="Calibri" panose="020F0502020204030204" pitchFamily="34" charset="0"/>
                  <a:cs typeface="+mn-ea"/>
                  <a:sym typeface="Arial" panose="020B0604020202020204" pitchFamily="34" charset="0"/>
                </a:rPr>
                <a:t>02</a:t>
              </a:r>
              <a:endParaRPr lang="en-GB" sz="2100" dirty="0">
                <a:solidFill>
                  <a:srgbClr val="848363"/>
                </a:solidFill>
                <a:latin typeface="Calibri" panose="020F0502020204030204" pitchFamily="34" charset="0"/>
                <a:ea typeface="Calibri" panose="020F0502020204030204" pitchFamily="34" charset="0"/>
                <a:cs typeface="+mn-ea"/>
                <a:sym typeface="Arial" panose="020B0604020202020204" pitchFamily="34" charset="0"/>
              </a:endParaRPr>
            </a:p>
          </p:txBody>
        </p:sp>
        <p:sp>
          <p:nvSpPr>
            <p:cNvPr id="20" name="Rectangle 26"/>
            <p:cNvSpPr/>
            <p:nvPr/>
          </p:nvSpPr>
          <p:spPr>
            <a:xfrm>
              <a:off x="6378891" y="3581530"/>
              <a:ext cx="4535653" cy="945074"/>
            </a:xfrm>
            <a:prstGeom prst="rect">
              <a:avLst/>
            </a:prstGeom>
          </p:spPr>
          <p:txBody>
            <a:bodyPr wrap="square">
              <a:noAutofit/>
            </a:bodyPr>
            <a:p>
              <a:pPr algn="just">
                <a:lnSpc>
                  <a:spcPct val="120000"/>
                </a:lnSpc>
              </a:pPr>
              <a:r>
                <a:rPr lang="en-US" sz="1400" b="1">
                  <a:solidFill>
                    <a:schemeClr val="tx1"/>
                  </a:solidFill>
                  <a:latin typeface="Times New Roman" panose="02020603050405020304" charset="0"/>
                  <a:cs typeface="Times New Roman" panose="02020603050405020304" charset="0"/>
                  <a:sym typeface="+mn-ea"/>
                </a:rPr>
                <a:t>As we reflect on the outcomes of this project, it is evident that data analytics plays a pivotal role in enhancing the strategic capabilities of IPL teams. By embracing data-driven approaches, franchises can gain a competitive edge, maximize resource utilization, and ultimately increase their chances of success on the cricketing field.Moving forward, the insights generated from this analysis can serve as a foundation for further research, refinement of models, and continuous improvement in decision-making processes. We remain committed to advancing the field of sports analytics and contributing to the evolution of the IPL ecosystem through data-driven innovation.In closing, we extend our gratitude to all stakeholders involved in this project and express our optimism for the future of data-driven sports management in the IPL and beyond. </a:t>
              </a:r>
              <a:endParaRPr lang="en-US" sz="1400" b="1">
                <a:solidFill>
                  <a:schemeClr val="tx1"/>
                </a:solidFill>
                <a:latin typeface="Times New Roman" panose="02020603050405020304" charset="0"/>
                <a:cs typeface="Times New Roman" panose="02020603050405020304" charset="0"/>
              </a:endParaRPr>
            </a:p>
            <a:p>
              <a:pPr algn="just">
                <a:lnSpc>
                  <a:spcPct val="120000"/>
                </a:lnSpc>
              </a:pPr>
              <a:r>
                <a:rPr lang="zh-CN" altLang="en-US" sz="1400" b="1" dirty="0">
                  <a:solidFill>
                    <a:schemeClr val="tx1"/>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rPr>
                <a:t>
</a:t>
              </a:r>
              <a:endParaRPr lang="zh-CN" altLang="en-US" sz="1400" b="1" dirty="0">
                <a:solidFill>
                  <a:schemeClr val="tx1"/>
                </a:solidFill>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grpSp>
      <p:grpSp>
        <p:nvGrpSpPr>
          <p:cNvPr id="2" name="组合 1"/>
          <p:cNvGrpSpPr/>
          <p:nvPr/>
        </p:nvGrpSpPr>
        <p:grpSpPr>
          <a:xfrm>
            <a:off x="259080" y="2688590"/>
            <a:ext cx="3460115" cy="1104265"/>
            <a:chOff x="744023" y="3281662"/>
            <a:chExt cx="4471963" cy="1472569"/>
          </a:xfrm>
        </p:grpSpPr>
        <p:grpSp>
          <p:nvGrpSpPr>
            <p:cNvPr id="3" name="Group 14"/>
            <p:cNvGrpSpPr/>
            <p:nvPr/>
          </p:nvGrpSpPr>
          <p:grpSpPr>
            <a:xfrm>
              <a:off x="744023" y="3281662"/>
              <a:ext cx="4471963" cy="1472569"/>
              <a:chOff x="0" y="2903219"/>
              <a:chExt cx="4472208" cy="1472650"/>
            </a:xfrm>
          </p:grpSpPr>
          <p:sp>
            <p:nvSpPr>
              <p:cNvPr id="9" name="Rectangle 12"/>
              <p:cNvSpPr/>
              <p:nvPr/>
            </p:nvSpPr>
            <p:spPr>
              <a:xfrm>
                <a:off x="0" y="2903219"/>
                <a:ext cx="3713871" cy="1472650"/>
              </a:xfrm>
              <a:prstGeom prst="rect">
                <a:avLst/>
              </a:prstGeom>
              <a:solidFill>
                <a:schemeClr val="accent4">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GB" sz="1350">
                  <a:solidFill>
                    <a:srgbClr val="FFFFFF"/>
                  </a:solidFill>
                  <a:latin typeface="Calibri" panose="020F0502020204030204" pitchFamily="34" charset="0"/>
                  <a:ea typeface="Calibri" panose="020F0502020204030204" pitchFamily="34" charset="0"/>
                  <a:sym typeface="Arial" panose="020B0604020202020204" pitchFamily="34" charset="0"/>
                </a:endParaRPr>
              </a:p>
            </p:txBody>
          </p:sp>
          <p:sp>
            <p:nvSpPr>
              <p:cNvPr id="10" name="Oval 13"/>
              <p:cNvSpPr/>
              <p:nvPr/>
            </p:nvSpPr>
            <p:spPr>
              <a:xfrm>
                <a:off x="2999558" y="2903219"/>
                <a:ext cx="1472650" cy="1472650"/>
              </a:xfrm>
              <a:prstGeom prst="ellipse">
                <a:avLst/>
              </a:prstGeom>
              <a:solidFill>
                <a:schemeClr val="accent4"/>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GB" sz="1350">
                  <a:solidFill>
                    <a:srgbClr val="FFFFFF"/>
                  </a:solidFill>
                  <a:latin typeface="Calibri" panose="020F0502020204030204" pitchFamily="34" charset="0"/>
                  <a:ea typeface="Calibri" panose="020F0502020204030204" pitchFamily="34" charset="0"/>
                  <a:sym typeface="Arial" panose="020B0604020202020204" pitchFamily="34" charset="0"/>
                </a:endParaRPr>
              </a:p>
            </p:txBody>
          </p:sp>
        </p:grpSp>
        <p:sp>
          <p:nvSpPr>
            <p:cNvPr id="4" name="Oval 15"/>
            <p:cNvSpPr/>
            <p:nvPr/>
          </p:nvSpPr>
          <p:spPr>
            <a:xfrm>
              <a:off x="3871202" y="3409447"/>
              <a:ext cx="1216999" cy="12169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lnSpc>
                  <a:spcPct val="120000"/>
                </a:lnSpc>
              </a:pPr>
              <a:endParaRPr lang="en-GB" sz="570">
                <a:solidFill>
                  <a:srgbClr val="FFFFFF"/>
                </a:solidFill>
                <a:latin typeface="Calibri" panose="020F0502020204030204" pitchFamily="34" charset="0"/>
                <a:ea typeface="Calibri" panose="020F0502020204030204" pitchFamily="34" charset="0"/>
                <a:cs typeface="+mn-ea"/>
                <a:sym typeface="Arial" panose="020B0604020202020204" pitchFamily="34" charset="0"/>
              </a:endParaRPr>
            </a:p>
          </p:txBody>
        </p:sp>
        <p:sp>
          <p:nvSpPr>
            <p:cNvPr id="5" name="AutoShape 117"/>
            <p:cNvSpPr/>
            <p:nvPr/>
          </p:nvSpPr>
          <p:spPr bwMode="auto">
            <a:xfrm>
              <a:off x="4200498" y="3786061"/>
              <a:ext cx="561825" cy="463769"/>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rgbClr val="848363"/>
            </a:solidFill>
            <a:ln>
              <a:noFill/>
            </a:ln>
            <a:effectLst/>
          </p:spPr>
          <p:txBody>
            <a:bodyPr lIns="14287" tIns="14287" rIns="14287" bIns="14287" anchor="ctr"/>
            <a:p>
              <a:pPr algn="just" defTabSz="171450" hangingPunct="0">
                <a:lnSpc>
                  <a:spcPct val="120000"/>
                </a:lnSpc>
              </a:pPr>
              <a:endParaRPr lang="en-US" sz="570">
                <a:solidFill>
                  <a:srgbClr val="FFFFFF"/>
                </a:solidFill>
                <a:effectLst>
                  <a:outerShdw blurRad="38100" dist="38100" dir="2700000" algn="tl">
                    <a:srgbClr val="000000"/>
                  </a:outerShdw>
                </a:effectLst>
                <a:latin typeface="Calibri" panose="020F0502020204030204" pitchFamily="34" charset="0"/>
                <a:ea typeface="Calibri" panose="020F0502020204030204" pitchFamily="34" charset="0"/>
                <a:cs typeface="+mn-ea"/>
                <a:sym typeface="Arial" panose="020B0604020202020204" pitchFamily="34" charset="0"/>
              </a:endParaRPr>
            </a:p>
          </p:txBody>
        </p:sp>
        <p:sp>
          <p:nvSpPr>
            <p:cNvPr id="7" name="TextBox 22"/>
            <p:cNvSpPr txBox="1"/>
            <p:nvPr/>
          </p:nvSpPr>
          <p:spPr>
            <a:xfrm>
              <a:off x="783416" y="3579732"/>
              <a:ext cx="3375515" cy="860339"/>
            </a:xfrm>
            <a:prstGeom prst="rect">
              <a:avLst/>
            </a:prstGeom>
            <a:noFill/>
          </p:spPr>
          <p:txBody>
            <a:bodyPr wrap="square" rtlCol="0">
              <a:spAutoFit/>
            </a:bodyPr>
            <a:p>
              <a:pPr>
                <a:lnSpc>
                  <a:spcPct val="120000"/>
                </a:lnSpc>
              </a:pPr>
              <a:r>
                <a:rPr lang="en-IN" altLang="en-GB" sz="3000" b="1" dirty="0">
                  <a:solidFill>
                    <a:schemeClr val="tx1"/>
                  </a:solidFill>
                  <a:latin typeface="Calibri" panose="020F0502020204030204" pitchFamily="34" charset="0"/>
                  <a:ea typeface="Calibri" panose="020F0502020204030204" pitchFamily="34" charset="0"/>
                  <a:cs typeface="+mn-ea"/>
                  <a:sym typeface="Arial" panose="020B0604020202020204" pitchFamily="34" charset="0"/>
                </a:rPr>
                <a:t>CONCLUSION</a:t>
              </a:r>
              <a:r>
                <a:rPr lang="en-IN" altLang="en-GB" sz="3000" b="1" dirty="0">
                  <a:solidFill>
                    <a:schemeClr val="tx1">
                      <a:lumMod val="75000"/>
                      <a:lumOff val="25000"/>
                    </a:schemeClr>
                  </a:solidFill>
                  <a:latin typeface="Calibri" panose="020F0502020204030204" pitchFamily="34" charset="0"/>
                  <a:ea typeface="Calibri" panose="020F0502020204030204" pitchFamily="34" charset="0"/>
                  <a:cs typeface="+mn-ea"/>
                  <a:sym typeface="Arial" panose="020B0604020202020204" pitchFamily="34" charset="0"/>
                </a:rPr>
                <a:t> </a:t>
              </a:r>
              <a:endParaRPr lang="en-IN" altLang="en-GB" sz="3000" b="1" dirty="0">
                <a:solidFill>
                  <a:schemeClr val="tx1">
                    <a:lumMod val="75000"/>
                    <a:lumOff val="25000"/>
                  </a:schemeClr>
                </a:solidFill>
                <a:latin typeface="Calibri" panose="020F0502020204030204" pitchFamily="34" charset="0"/>
                <a:ea typeface="Calibri" panose="020F0502020204030204" pitchFamily="34" charset="0"/>
                <a:cs typeface="+mn-ea"/>
                <a:sym typeface="Arial" panose="020B0604020202020204" pitchFamily="34" charset="0"/>
              </a:endParaRPr>
            </a:p>
          </p:txBody>
        </p:sp>
      </p:grpSp>
      <p:grpSp>
        <p:nvGrpSpPr>
          <p:cNvPr id="28" name="组合 27"/>
          <p:cNvGrpSpPr/>
          <p:nvPr/>
        </p:nvGrpSpPr>
        <p:grpSpPr>
          <a:xfrm>
            <a:off x="346710" y="280670"/>
            <a:ext cx="1004570" cy="953135"/>
            <a:chOff x="2668588" y="1189513"/>
            <a:chExt cx="3238500" cy="4047650"/>
          </a:xfrm>
          <a:solidFill>
            <a:schemeClr val="accent4">
              <a:lumMod val="40000"/>
              <a:lumOff val="60000"/>
            </a:schemeClr>
          </a:solidFill>
        </p:grpSpPr>
        <p:grpSp>
          <p:nvGrpSpPr>
            <p:cNvPr id="29" name="组合 28"/>
            <p:cNvGrpSpPr/>
            <p:nvPr/>
          </p:nvGrpSpPr>
          <p:grpSpPr>
            <a:xfrm>
              <a:off x="2668588" y="1189513"/>
              <a:ext cx="3238500" cy="1309688"/>
              <a:chOff x="4478338" y="1241901"/>
              <a:chExt cx="3238500" cy="1309688"/>
            </a:xfrm>
            <a:grpFill/>
          </p:grpSpPr>
          <p:sp>
            <p:nvSpPr>
              <p:cNvPr id="34"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p>
                <a:endParaRPr lang="zh-CN" altLang="en-US"/>
              </a:p>
            </p:txBody>
          </p:sp>
          <p:sp>
            <p:nvSpPr>
              <p:cNvPr id="35"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p>
                <a:endParaRPr lang="zh-CN" altLang="en-US"/>
              </a:p>
            </p:txBody>
          </p:sp>
        </p:grpSp>
        <p:grpSp>
          <p:nvGrpSpPr>
            <p:cNvPr id="30" name="组合 29"/>
            <p:cNvGrpSpPr/>
            <p:nvPr/>
          </p:nvGrpSpPr>
          <p:grpSpPr>
            <a:xfrm>
              <a:off x="2668588" y="3924300"/>
              <a:ext cx="3238500" cy="1312863"/>
              <a:chOff x="4478338" y="3976688"/>
              <a:chExt cx="3238500" cy="1312863"/>
            </a:xfrm>
            <a:grpFill/>
          </p:grpSpPr>
          <p:sp>
            <p:nvSpPr>
              <p:cNvPr id="31"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p>
                <a:endParaRPr lang="zh-CN" altLang="en-US"/>
              </a:p>
            </p:txBody>
          </p:sp>
          <p:sp>
            <p:nvSpPr>
              <p:cNvPr id="32"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3"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p>
                <a:endParaRPr lang="zh-CN" altLang="en-US"/>
              </a:p>
            </p:txBody>
          </p:sp>
        </p:grpSp>
      </p:grpSp>
      <p:sp>
        <p:nvSpPr>
          <p:cNvPr id="27" name="矩形 26"/>
          <p:cNvSpPr/>
          <p:nvPr/>
        </p:nvSpPr>
        <p:spPr>
          <a:xfrm>
            <a:off x="259080" y="334645"/>
            <a:ext cx="1092200" cy="8978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b="1" dirty="0">
                <a:solidFill>
                  <a:schemeClr val="accent4">
                    <a:lumMod val="40000"/>
                    <a:lumOff val="60000"/>
                  </a:schemeClr>
                </a:solidFill>
                <a:latin typeface="Calibri" panose="020F0502020204030204" pitchFamily="34" charset="0"/>
                <a:ea typeface="Calibri" panose="020F0502020204030204" pitchFamily="34" charset="0"/>
              </a:rPr>
              <a:t>0</a:t>
            </a:r>
            <a:r>
              <a:rPr lang="en-IN" altLang="en-US" sz="2400" b="1" dirty="0">
                <a:solidFill>
                  <a:schemeClr val="accent4">
                    <a:lumMod val="40000"/>
                    <a:lumOff val="60000"/>
                  </a:schemeClr>
                </a:solidFill>
                <a:latin typeface="Calibri" panose="020F0502020204030204" pitchFamily="34" charset="0"/>
                <a:ea typeface="Calibri" panose="020F0502020204030204" pitchFamily="34" charset="0"/>
              </a:rPr>
              <a:t>9</a:t>
            </a:r>
            <a:endParaRPr lang="en-IN" altLang="en-US" sz="2400" b="1" dirty="0">
              <a:solidFill>
                <a:schemeClr val="accent4">
                  <a:lumMod val="40000"/>
                  <a:lumOff val="60000"/>
                </a:schemeClr>
              </a:solidFill>
              <a:latin typeface="Calibri" panose="020F0502020204030204" pitchFamily="34" charset="0"/>
              <a:ea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12000">
        <p14:doors dir="vert"/>
      </p:transition>
    </mc:Choice>
    <mc:Fallback>
      <p:transition spd="slow" advClick="0" advTm="1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2000"/>
                                        <p:tgtEl>
                                          <p:spTgt spid="11"/>
                                        </p:tgtEl>
                                      </p:cBhvr>
                                    </p:animEffect>
                                    <p:anim calcmode="lin" valueType="num">
                                      <p:cBhvr>
                                        <p:cTn id="8" dur="2000" fill="hold"/>
                                        <p:tgtEl>
                                          <p:spTgt spid="11"/>
                                        </p:tgtEl>
                                        <p:attrNameLst>
                                          <p:attrName>ppt_w</p:attrName>
                                        </p:attrNameLst>
                                      </p:cBhvr>
                                      <p:tavLst>
                                        <p:tav tm="0" fmla="#ppt_w*sin(2.5*pi*$)">
                                          <p:val>
                                            <p:fltVal val="0"/>
                                          </p:val>
                                        </p:tav>
                                        <p:tav tm="100000">
                                          <p:val>
                                            <p:fltVal val="1"/>
                                          </p:val>
                                        </p:tav>
                                      </p:tavLst>
                                    </p:anim>
                                    <p:anim calcmode="lin" valueType="num">
                                      <p:cBhvr>
                                        <p:cTn id="9" dur="2000" fill="hold"/>
                                        <p:tgtEl>
                                          <p:spTgt spid="11"/>
                                        </p:tgtEl>
                                        <p:attrNameLst>
                                          <p:attrName>ppt_h</p:attrName>
                                        </p:attrNameLst>
                                      </p:cBhvr>
                                      <p:tavLst>
                                        <p:tav tm="0">
                                          <p:val>
                                            <p:strVal val="#ppt_h"/>
                                          </p:val>
                                        </p:tav>
                                        <p:tav tm="100000">
                                          <p:val>
                                            <p:strVal val="#ppt_h"/>
                                          </p:val>
                                        </p:tav>
                                      </p:tavLst>
                                    </p:anim>
                                  </p:childTnLst>
                                </p:cTn>
                              </p:par>
                              <p:par>
                                <p:cTn id="10" presetID="45" presetClass="entr" presetSubtype="0"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2000"/>
                                        <p:tgtEl>
                                          <p:spTgt spid="16"/>
                                        </p:tgtEl>
                                      </p:cBhvr>
                                    </p:animEffect>
                                    <p:anim calcmode="lin" valueType="num">
                                      <p:cBhvr>
                                        <p:cTn id="13" dur="2000" fill="hold"/>
                                        <p:tgtEl>
                                          <p:spTgt spid="16"/>
                                        </p:tgtEl>
                                        <p:attrNameLst>
                                          <p:attrName>ppt_w</p:attrName>
                                        </p:attrNameLst>
                                      </p:cBhvr>
                                      <p:tavLst>
                                        <p:tav tm="0" fmla="#ppt_w*sin(2.5*pi*$)">
                                          <p:val>
                                            <p:fltVal val="0"/>
                                          </p:val>
                                        </p:tav>
                                        <p:tav tm="100000">
                                          <p:val>
                                            <p:fltVal val="1"/>
                                          </p:val>
                                        </p:tav>
                                      </p:tavLst>
                                    </p:anim>
                                    <p:anim calcmode="lin" valueType="num">
                                      <p:cBhvr>
                                        <p:cTn id="14" dur="2000" fill="hold"/>
                                        <p:tgtEl>
                                          <p:spTgt spid="16"/>
                                        </p:tgtEl>
                                        <p:attrNameLst>
                                          <p:attrName>ppt_h</p:attrName>
                                        </p:attrNameLst>
                                      </p:cBhvr>
                                      <p:tavLst>
                                        <p:tav tm="0">
                                          <p:val>
                                            <p:strVal val="#ppt_h"/>
                                          </p:val>
                                        </p:tav>
                                        <p:tav tm="100000">
                                          <p:val>
                                            <p:strVal val="#ppt_h"/>
                                          </p:val>
                                        </p:tav>
                                      </p:tavLst>
                                    </p:anim>
                                  </p:childTnLst>
                                </p:cTn>
                              </p:par>
                            </p:childTnLst>
                          </p:cTn>
                        </p:par>
                        <p:par>
                          <p:cTn id="15" fill="hold">
                            <p:stCondLst>
                              <p:cond delay="2000"/>
                            </p:stCondLst>
                            <p:childTnLst>
                              <p:par>
                                <p:cTn id="16" presetID="50" presetClass="entr" presetSubtype="0" decel="10000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1000" fill="hold"/>
                                        <p:tgtEl>
                                          <p:spTgt spid="2"/>
                                        </p:tgtEl>
                                        <p:attrNameLst>
                                          <p:attrName>ppt_w</p:attrName>
                                        </p:attrNameLst>
                                      </p:cBhvr>
                                      <p:tavLst>
                                        <p:tav tm="0">
                                          <p:val>
                                            <p:strVal val="#ppt_w+.3"/>
                                          </p:val>
                                        </p:tav>
                                        <p:tav tm="100000">
                                          <p:val>
                                            <p:strVal val="#ppt_w"/>
                                          </p:val>
                                        </p:tav>
                                      </p:tavLst>
                                    </p:anim>
                                    <p:anim calcmode="lin" valueType="num">
                                      <p:cBhvr>
                                        <p:cTn id="19" dur="1000" fill="hold"/>
                                        <p:tgtEl>
                                          <p:spTgt spid="2"/>
                                        </p:tgtEl>
                                        <p:attrNameLst>
                                          <p:attrName>ppt_h</p:attrName>
                                        </p:attrNameLst>
                                      </p:cBhvr>
                                      <p:tavLst>
                                        <p:tav tm="0">
                                          <p:val>
                                            <p:strVal val="#ppt_h"/>
                                          </p:val>
                                        </p:tav>
                                        <p:tav tm="100000">
                                          <p:val>
                                            <p:strVal val="#ppt_h"/>
                                          </p:val>
                                        </p:tav>
                                      </p:tavLst>
                                    </p:anim>
                                    <p:animEffect transition="in" filter="fade">
                                      <p:cBhvr>
                                        <p:cTn id="2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5" name="图片 14"/>
          <p:cNvPicPr>
            <a:picLocks noChangeAspect="1"/>
          </p:cNvPicPr>
          <p:nvPr/>
        </p:nvPicPr>
        <p:blipFill>
          <a:blip r:embed="rId2" cstate="print">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711200" y="-400050"/>
            <a:ext cx="13817599" cy="7568293"/>
          </a:xfrm>
          <a:prstGeom prst="rect">
            <a:avLst/>
          </a:prstGeom>
        </p:spPr>
      </p:pic>
      <p:grpSp>
        <p:nvGrpSpPr>
          <p:cNvPr id="5" name="组合 4"/>
          <p:cNvGrpSpPr/>
          <p:nvPr/>
        </p:nvGrpSpPr>
        <p:grpSpPr>
          <a:xfrm>
            <a:off x="4478338" y="1241901"/>
            <a:ext cx="3238500" cy="1309688"/>
            <a:chOff x="4478338" y="1241901"/>
            <a:chExt cx="3238500" cy="1309688"/>
          </a:xfrm>
          <a:solidFill>
            <a:schemeClr val="accent4">
              <a:lumMod val="40000"/>
              <a:lumOff val="60000"/>
            </a:schemeClr>
          </a:solidFill>
        </p:grpSpPr>
        <p:sp>
          <p:nvSpPr>
            <p:cNvPr id="6"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p>
          </p:txBody>
        </p:sp>
        <p:sp>
          <p:nvSpPr>
            <p:cNvPr id="7"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8" name="组合 7"/>
          <p:cNvGrpSpPr/>
          <p:nvPr/>
        </p:nvGrpSpPr>
        <p:grpSpPr>
          <a:xfrm>
            <a:off x="4478338" y="3976688"/>
            <a:ext cx="3238500" cy="1312863"/>
            <a:chOff x="4478338" y="3976688"/>
            <a:chExt cx="3238500" cy="1312863"/>
          </a:xfrm>
          <a:solidFill>
            <a:schemeClr val="accent4">
              <a:lumMod val="40000"/>
              <a:lumOff val="60000"/>
            </a:schemeClr>
          </a:solidFill>
        </p:grpSpPr>
        <p:sp>
          <p:nvSpPr>
            <p:cNvPr id="9"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p>
          </p:txBody>
        </p:sp>
        <p:sp>
          <p:nvSpPr>
            <p:cNvPr id="10"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12" name="PA_蓝剑_组合 2"/>
          <p:cNvGrpSpPr/>
          <p:nvPr>
            <p:custDataLst>
              <p:tags r:id="rId4"/>
            </p:custDataLst>
          </p:nvPr>
        </p:nvGrpSpPr>
        <p:grpSpPr>
          <a:xfrm>
            <a:off x="2862585" y="2641534"/>
            <a:ext cx="6466840" cy="1245235"/>
            <a:chOff x="2862585" y="2231582"/>
            <a:chExt cx="6466840" cy="1245235"/>
          </a:xfrm>
        </p:grpSpPr>
        <p:sp>
          <p:nvSpPr>
            <p:cNvPr id="13" name="TextBox 4"/>
            <p:cNvSpPr txBox="1"/>
            <p:nvPr/>
          </p:nvSpPr>
          <p:spPr>
            <a:xfrm>
              <a:off x="2862585" y="2231582"/>
              <a:ext cx="6466840" cy="1245235"/>
            </a:xfrm>
            <a:prstGeom prst="rect">
              <a:avLst/>
            </a:prstGeom>
            <a:noFill/>
          </p:spPr>
          <p:txBody>
            <a:bodyPr wrap="none" rtlCol="0">
              <a:spAutoFit/>
            </a:bodyPr>
            <a:lstStyle/>
            <a:p>
              <a:pPr lvl="0" algn="ctr"/>
              <a:r>
                <a:rPr lang="en-US" altLang="zh-CN" sz="7500" spc="600"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mn-lt"/>
                </a:rPr>
                <a:t>THANK YOU</a:t>
              </a:r>
              <a:endParaRPr lang="en-US" altLang="zh-CN" sz="7500" spc="600"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sym typeface="+mn-lt"/>
              </a:endParaRPr>
            </a:p>
          </p:txBody>
        </p:sp>
        <p:sp>
          <p:nvSpPr>
            <p:cNvPr id="14" name="矩形 13"/>
            <p:cNvSpPr/>
            <p:nvPr/>
          </p:nvSpPr>
          <p:spPr>
            <a:xfrm>
              <a:off x="3130468" y="3107727"/>
              <a:ext cx="5969989" cy="368300"/>
            </a:xfrm>
            <a:prstGeom prst="rect">
              <a:avLst/>
            </a:prstGeom>
          </p:spPr>
          <p:txBody>
            <a:bodyPr wrap="square">
              <a:spAutoFit/>
            </a:bodyPr>
            <a:lstStyle/>
            <a:p>
              <a:pPr lvl="0" algn="dist"/>
              <a:endParaRPr lang="en-US" altLang="zh-CN" dirty="0">
                <a:solidFill>
                  <a:schemeClr val="accent4">
                    <a:lumMod val="40000"/>
                    <a:lumOff val="60000"/>
                  </a:schemeClr>
                </a:solidFill>
                <a:latin typeface="Calibri" panose="020F0502020204030204" pitchFamily="34" charset="0"/>
                <a:ea typeface="Calibri" panose="020F0502020204030204" pitchFamily="34" charset="0"/>
                <a:cs typeface="+mn-ea"/>
                <a:sym typeface="+mn-lt"/>
              </a:endParaRPr>
            </a:p>
          </p:txBody>
        </p:sp>
      </p:grpSp>
      <p:sp>
        <p:nvSpPr>
          <p:cNvPr id="18" name="椭圆 17"/>
          <p:cNvSpPr/>
          <p:nvPr/>
        </p:nvSpPr>
        <p:spPr>
          <a:xfrm>
            <a:off x="5758509" y="1831327"/>
            <a:ext cx="636881" cy="636881"/>
          </a:xfrm>
          <a:prstGeom prst="ellipse">
            <a:avLst/>
          </a:prstGeom>
          <a:noFill/>
          <a:ln w="28575">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tx1"/>
              </a:solidFill>
            </a:endParaRPr>
          </a:p>
        </p:txBody>
      </p:sp>
      <p:pic>
        <p:nvPicPr>
          <p:cNvPr id="2" name="Picture 1" descr="Tata IPL logo_0"/>
          <p:cNvPicPr>
            <a:picLocks noChangeAspect="1"/>
          </p:cNvPicPr>
          <p:nvPr/>
        </p:nvPicPr>
        <p:blipFill>
          <a:blip r:embed="rId5"/>
          <a:stretch>
            <a:fillRect/>
          </a:stretch>
        </p:blipFill>
        <p:spPr>
          <a:xfrm>
            <a:off x="5617845" y="1950720"/>
            <a:ext cx="994410" cy="39814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5000">
        <p15:prstTrans prst="pageCurlDouble"/>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994752" y="1453447"/>
            <a:ext cx="654050" cy="579130"/>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accent4">
                    <a:lumMod val="40000"/>
                    <a:lumOff val="60000"/>
                  </a:schemeClr>
                </a:solidFill>
                <a:latin typeface="Calibri" panose="020F0502020204030204" pitchFamily="34" charset="0"/>
              </a:rPr>
              <a:t>1</a:t>
            </a:r>
            <a:endParaRPr lang="zh-CN" altLang="en-US" sz="3600" dirty="0">
              <a:solidFill>
                <a:schemeClr val="accent4">
                  <a:lumMod val="40000"/>
                  <a:lumOff val="60000"/>
                </a:schemeClr>
              </a:solidFill>
              <a:latin typeface="Calibri" panose="020F0502020204030204" pitchFamily="34" charset="0"/>
            </a:endParaRPr>
          </a:p>
        </p:txBody>
      </p:sp>
      <p:sp>
        <p:nvSpPr>
          <p:cNvPr id="4" name="矩形 3"/>
          <p:cNvSpPr/>
          <p:nvPr/>
        </p:nvSpPr>
        <p:spPr>
          <a:xfrm>
            <a:off x="4994752" y="2569987"/>
            <a:ext cx="654050" cy="579130"/>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accent4">
                    <a:lumMod val="40000"/>
                    <a:lumOff val="60000"/>
                  </a:schemeClr>
                </a:solidFill>
                <a:latin typeface="Calibri" panose="020F0502020204030204" pitchFamily="34" charset="0"/>
              </a:rPr>
              <a:t>2</a:t>
            </a:r>
            <a:endParaRPr lang="zh-CN" altLang="en-US" sz="3600" dirty="0">
              <a:solidFill>
                <a:schemeClr val="accent4">
                  <a:lumMod val="40000"/>
                  <a:lumOff val="60000"/>
                </a:schemeClr>
              </a:solidFill>
            </a:endParaRPr>
          </a:p>
        </p:txBody>
      </p:sp>
      <p:sp>
        <p:nvSpPr>
          <p:cNvPr id="5" name="矩形 4"/>
          <p:cNvSpPr/>
          <p:nvPr/>
        </p:nvSpPr>
        <p:spPr>
          <a:xfrm>
            <a:off x="4994752" y="3701132"/>
            <a:ext cx="654050" cy="579130"/>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accent4">
                    <a:lumMod val="40000"/>
                    <a:lumOff val="60000"/>
                  </a:schemeClr>
                </a:solidFill>
                <a:latin typeface="Calibri" panose="020F0502020204030204" pitchFamily="34" charset="0"/>
              </a:rPr>
              <a:t>3</a:t>
            </a:r>
            <a:endParaRPr lang="zh-CN" altLang="en-US" sz="3600" dirty="0">
              <a:solidFill>
                <a:schemeClr val="accent4">
                  <a:lumMod val="40000"/>
                  <a:lumOff val="60000"/>
                </a:schemeClr>
              </a:solidFill>
            </a:endParaRPr>
          </a:p>
        </p:txBody>
      </p:sp>
      <p:sp>
        <p:nvSpPr>
          <p:cNvPr id="6" name="矩形 5"/>
          <p:cNvSpPr/>
          <p:nvPr/>
        </p:nvSpPr>
        <p:spPr>
          <a:xfrm>
            <a:off x="4994752" y="4777667"/>
            <a:ext cx="654050" cy="579130"/>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accent4">
                    <a:lumMod val="40000"/>
                    <a:lumOff val="60000"/>
                  </a:schemeClr>
                </a:solidFill>
                <a:latin typeface="Calibri" panose="020F0502020204030204" pitchFamily="34" charset="0"/>
              </a:rPr>
              <a:t>4</a:t>
            </a:r>
            <a:endParaRPr lang="zh-CN" altLang="en-US" sz="3600" dirty="0">
              <a:solidFill>
                <a:schemeClr val="accent4">
                  <a:lumMod val="40000"/>
                  <a:lumOff val="60000"/>
                </a:schemeClr>
              </a:solidFill>
            </a:endParaRPr>
          </a:p>
        </p:txBody>
      </p:sp>
      <p:sp>
        <p:nvSpPr>
          <p:cNvPr id="7" name="文本框 6"/>
          <p:cNvSpPr txBox="1"/>
          <p:nvPr/>
        </p:nvSpPr>
        <p:spPr>
          <a:xfrm>
            <a:off x="5973223" y="1325816"/>
            <a:ext cx="5029200" cy="706755"/>
          </a:xfrm>
          <a:prstGeom prst="rect">
            <a:avLst/>
          </a:prstGeom>
          <a:noFill/>
          <a:effectLst>
            <a:outerShdw blurRad="76200" dir="18900000" sy="23000" kx="-1200000" algn="bl" rotWithShape="0">
              <a:prstClr val="black">
                <a:alpha val="20000"/>
              </a:prstClr>
            </a:outerShdw>
          </a:effectLst>
        </p:spPr>
        <p:txBody>
          <a:bodyPr wrap="none" rtlCol="0">
            <a:spAutoFit/>
          </a:bodyPr>
          <a:lstStyle/>
          <a:p>
            <a:pPr algn="l"/>
            <a:r>
              <a:rPr lang="en-IN" altLang="zh-CN" sz="4000" dirty="0">
                <a:solidFill>
                  <a:schemeClr val="accent4">
                    <a:lumMod val="40000"/>
                    <a:lumOff val="60000"/>
                  </a:schemeClr>
                </a:solidFill>
                <a:latin typeface="Calibri" panose="020F0502020204030204" pitchFamily="34" charset="0"/>
                <a:ea typeface="Calibri" panose="020F0502020204030204" pitchFamily="34" charset="0"/>
              </a:rPr>
              <a:t>Bastab Barik - 2105188 </a:t>
            </a:r>
            <a:endParaRPr lang="en-IN" altLang="zh-CN" sz="4000" dirty="0">
              <a:solidFill>
                <a:schemeClr val="accent4">
                  <a:lumMod val="40000"/>
                  <a:lumOff val="60000"/>
                </a:schemeClr>
              </a:solidFill>
              <a:latin typeface="Calibri" panose="020F0502020204030204" pitchFamily="34" charset="0"/>
              <a:ea typeface="Calibri" panose="020F0502020204030204" pitchFamily="34" charset="0"/>
            </a:endParaRPr>
          </a:p>
        </p:txBody>
      </p:sp>
      <p:sp>
        <p:nvSpPr>
          <p:cNvPr id="8" name="文本框 7"/>
          <p:cNvSpPr txBox="1"/>
          <p:nvPr/>
        </p:nvSpPr>
        <p:spPr>
          <a:xfrm>
            <a:off x="5973498" y="2508419"/>
            <a:ext cx="5878195" cy="706755"/>
          </a:xfrm>
          <a:prstGeom prst="rect">
            <a:avLst/>
          </a:prstGeom>
          <a:noFill/>
        </p:spPr>
        <p:txBody>
          <a:bodyPr wrap="none" rtlCol="0">
            <a:spAutoFit/>
          </a:bodyPr>
          <a:lstStyle/>
          <a:p>
            <a:pPr algn="l"/>
            <a:r>
              <a:rPr lang="en-IN" altLang="zh-CN" sz="4000" dirty="0">
                <a:solidFill>
                  <a:schemeClr val="accent4">
                    <a:lumMod val="40000"/>
                    <a:lumOff val="60000"/>
                  </a:schemeClr>
                </a:solidFill>
                <a:latin typeface="Calibri" panose="020F0502020204030204" pitchFamily="34" charset="0"/>
                <a:ea typeface="Calibri" panose="020F0502020204030204" pitchFamily="34" charset="0"/>
              </a:rPr>
              <a:t>Suvra Mukherjee - 2105842</a:t>
            </a:r>
            <a:endParaRPr lang="en-IN" altLang="zh-CN" sz="4000" dirty="0">
              <a:solidFill>
                <a:schemeClr val="accent4">
                  <a:lumMod val="40000"/>
                  <a:lumOff val="60000"/>
                </a:schemeClr>
              </a:solidFill>
              <a:latin typeface="Calibri" panose="020F0502020204030204" pitchFamily="34" charset="0"/>
              <a:ea typeface="Calibri" panose="020F0502020204030204" pitchFamily="34" charset="0"/>
            </a:endParaRPr>
          </a:p>
        </p:txBody>
      </p:sp>
      <p:sp>
        <p:nvSpPr>
          <p:cNvPr id="9" name="文本框 8"/>
          <p:cNvSpPr txBox="1"/>
          <p:nvPr/>
        </p:nvSpPr>
        <p:spPr>
          <a:xfrm>
            <a:off x="5973329" y="3579262"/>
            <a:ext cx="5818505" cy="706755"/>
          </a:xfrm>
          <a:prstGeom prst="rect">
            <a:avLst/>
          </a:prstGeom>
          <a:noFill/>
        </p:spPr>
        <p:txBody>
          <a:bodyPr wrap="none" rtlCol="0">
            <a:spAutoFit/>
          </a:bodyPr>
          <a:lstStyle/>
          <a:p>
            <a:pPr algn="l"/>
            <a:r>
              <a:rPr lang="en-IN" altLang="zh-CN" sz="4000" dirty="0">
                <a:solidFill>
                  <a:schemeClr val="accent4">
                    <a:lumMod val="40000"/>
                    <a:lumOff val="60000"/>
                  </a:schemeClr>
                </a:solidFill>
                <a:latin typeface="Calibri" panose="020F0502020204030204" pitchFamily="34" charset="0"/>
                <a:ea typeface="Calibri" panose="020F0502020204030204" pitchFamily="34" charset="0"/>
              </a:rPr>
              <a:t>Dipanjan Kamilla - 2105853</a:t>
            </a:r>
            <a:endParaRPr lang="en-IN" altLang="zh-CN" sz="4000" dirty="0">
              <a:solidFill>
                <a:schemeClr val="accent4">
                  <a:lumMod val="40000"/>
                  <a:lumOff val="60000"/>
                </a:schemeClr>
              </a:solidFill>
              <a:latin typeface="Calibri" panose="020F0502020204030204" pitchFamily="34" charset="0"/>
              <a:ea typeface="Calibri" panose="020F0502020204030204" pitchFamily="34" charset="0"/>
            </a:endParaRPr>
          </a:p>
        </p:txBody>
      </p:sp>
      <p:sp>
        <p:nvSpPr>
          <p:cNvPr id="10" name="文本框 9"/>
          <p:cNvSpPr txBox="1"/>
          <p:nvPr/>
        </p:nvSpPr>
        <p:spPr>
          <a:xfrm>
            <a:off x="5973390" y="4650105"/>
            <a:ext cx="5120640" cy="706755"/>
          </a:xfrm>
          <a:prstGeom prst="rect">
            <a:avLst/>
          </a:prstGeom>
          <a:noFill/>
        </p:spPr>
        <p:txBody>
          <a:bodyPr wrap="none" rtlCol="0">
            <a:spAutoFit/>
          </a:bodyPr>
          <a:lstStyle/>
          <a:p>
            <a:pPr algn="l"/>
            <a:r>
              <a:rPr lang="en-IN" altLang="zh-CN" sz="4000" dirty="0">
                <a:solidFill>
                  <a:schemeClr val="accent4">
                    <a:lumMod val="40000"/>
                    <a:lumOff val="60000"/>
                  </a:schemeClr>
                </a:solidFill>
                <a:latin typeface="Calibri" panose="020F0502020204030204" pitchFamily="34" charset="0"/>
                <a:ea typeface="Calibri" panose="020F0502020204030204" pitchFamily="34" charset="0"/>
              </a:rPr>
              <a:t>Shruti Dutta - 21051596</a:t>
            </a:r>
            <a:endParaRPr lang="en-IN" altLang="zh-CN" sz="4000" dirty="0">
              <a:solidFill>
                <a:schemeClr val="accent4">
                  <a:lumMod val="40000"/>
                  <a:lumOff val="60000"/>
                </a:schemeClr>
              </a:solidFill>
              <a:latin typeface="Calibri" panose="020F0502020204030204" pitchFamily="34" charset="0"/>
              <a:ea typeface="Calibri" panose="020F0502020204030204" pitchFamily="34" charset="0"/>
            </a:endParaRPr>
          </a:p>
        </p:txBody>
      </p:sp>
      <p:sp>
        <p:nvSpPr>
          <p:cNvPr id="12" name="文本框 11"/>
          <p:cNvSpPr txBox="1"/>
          <p:nvPr/>
        </p:nvSpPr>
        <p:spPr>
          <a:xfrm>
            <a:off x="822325" y="2678430"/>
            <a:ext cx="4305935" cy="1198880"/>
          </a:xfrm>
          <a:prstGeom prst="rect">
            <a:avLst/>
          </a:prstGeom>
          <a:noFill/>
        </p:spPr>
        <p:txBody>
          <a:bodyPr wrap="square" rtlCol="0">
            <a:spAutoFit/>
          </a:bodyPr>
          <a:lstStyle/>
          <a:p>
            <a:pPr algn="ctr"/>
            <a:r>
              <a:rPr lang="en-IN" altLang="en-US" sz="7200" b="1" dirty="0">
                <a:solidFill>
                  <a:schemeClr val="accent4">
                    <a:lumMod val="40000"/>
                    <a:lumOff val="60000"/>
                  </a:schemeClr>
                </a:solidFill>
                <a:latin typeface="+mj-lt"/>
                <a:ea typeface="Calibri" panose="020F0502020204030204" pitchFamily="34" charset="0"/>
                <a:sym typeface="+mn-ea"/>
              </a:rPr>
              <a:t>Members</a:t>
            </a:r>
            <a:endParaRPr lang="en-IN" altLang="en-US" sz="7200" b="1" dirty="0">
              <a:solidFill>
                <a:schemeClr val="accent4">
                  <a:lumMod val="40000"/>
                  <a:lumOff val="60000"/>
                </a:schemeClr>
              </a:solidFill>
              <a:latin typeface="+mj-lt"/>
              <a:ea typeface="Calibri" panose="020F0502020204030204" pitchFamily="34" charset="0"/>
              <a:sym typeface="+mn-ea"/>
            </a:endParaRPr>
          </a:p>
        </p:txBody>
      </p:sp>
      <p:sp>
        <p:nvSpPr>
          <p:cNvPr id="15" name="Freeform 5"/>
          <p:cNvSpPr/>
          <p:nvPr/>
        </p:nvSpPr>
        <p:spPr bwMode="auto">
          <a:xfrm>
            <a:off x="1286272" y="1308908"/>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accent4">
              <a:lumMod val="40000"/>
              <a:lumOff val="60000"/>
            </a:schemeClr>
          </a:solidFill>
          <a:ln>
            <a:noFill/>
          </a:ln>
        </p:spPr>
        <p:txBody>
          <a:bodyPr vert="horz" wrap="square" lIns="91440" tIns="45720" rIns="91440" bIns="45720" numCol="1" anchor="t" anchorCtr="0" compatLnSpc="1"/>
          <a:lstStyle/>
          <a:p>
            <a:endParaRPr lang="zh-CN" altLang="en-US"/>
          </a:p>
        </p:txBody>
      </p:sp>
      <p:sp>
        <p:nvSpPr>
          <p:cNvPr id="16" name="Freeform 6"/>
          <p:cNvSpPr/>
          <p:nvPr/>
        </p:nvSpPr>
        <p:spPr bwMode="auto">
          <a:xfrm>
            <a:off x="1286272" y="4043695"/>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accent4">
              <a:lumMod val="40000"/>
              <a:lumOff val="60000"/>
            </a:schemeClr>
          </a:solidFill>
          <a:ln>
            <a:noFill/>
          </a:ln>
        </p:spPr>
        <p:txBody>
          <a:bodyPr vert="horz" wrap="square" lIns="91440" tIns="45720" rIns="91440" bIns="45720" numCol="1" anchor="t" anchorCtr="0" compatLnSpc="1"/>
          <a:lstStyle/>
          <a:p>
            <a:endParaRPr lang="zh-CN" altLang="en-US"/>
          </a:p>
        </p:txBody>
      </p:sp>
      <p:sp>
        <p:nvSpPr>
          <p:cNvPr id="17" name="Freeform 8"/>
          <p:cNvSpPr/>
          <p:nvPr/>
        </p:nvSpPr>
        <p:spPr bwMode="auto">
          <a:xfrm>
            <a:off x="1400572" y="4043695"/>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accent4">
              <a:lumMod val="40000"/>
              <a:lumOff val="60000"/>
            </a:schemeClr>
          </a:solidFill>
          <a:ln>
            <a:noFill/>
          </a:ln>
        </p:spPr>
        <p:txBody>
          <a:bodyPr vert="horz" wrap="square" lIns="91440" tIns="45720" rIns="91440" bIns="45720" numCol="1" anchor="t" anchorCtr="0" compatLnSpc="1"/>
          <a:lstStyle/>
          <a:p>
            <a:endParaRPr lang="zh-CN" altLang="en-US"/>
          </a:p>
        </p:txBody>
      </p:sp>
      <p:sp>
        <p:nvSpPr>
          <p:cNvPr id="18" name="Freeform 9"/>
          <p:cNvSpPr/>
          <p:nvPr/>
        </p:nvSpPr>
        <p:spPr bwMode="auto">
          <a:xfrm>
            <a:off x="1400572" y="1453371"/>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accent4">
              <a:lumMod val="40000"/>
              <a:lumOff val="60000"/>
            </a:schemeClr>
          </a:solidFill>
          <a:ln>
            <a:noFill/>
          </a:ln>
        </p:spPr>
        <p:txBody>
          <a:bodyPr vert="horz" wrap="square" lIns="91440" tIns="45720" rIns="91440" bIns="45720" numCol="1" anchor="t" anchorCtr="0" compatLnSpc="1"/>
          <a:lstStyle/>
          <a:p>
            <a:endParaRPr lang="zh-CN" altLang="en-US"/>
          </a:p>
        </p:txBody>
      </p:sp>
      <p:sp>
        <p:nvSpPr>
          <p:cNvPr id="2" name="矩形 5"/>
          <p:cNvSpPr/>
          <p:nvPr/>
        </p:nvSpPr>
        <p:spPr>
          <a:xfrm>
            <a:off x="4994752" y="5853992"/>
            <a:ext cx="654050" cy="579130"/>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zh-CN" sz="3600" dirty="0">
                <a:solidFill>
                  <a:schemeClr val="accent4">
                    <a:lumMod val="40000"/>
                    <a:lumOff val="60000"/>
                  </a:schemeClr>
                </a:solidFill>
              </a:rPr>
              <a:t>5</a:t>
            </a:r>
            <a:endParaRPr lang="en-IN" altLang="zh-CN" sz="3600" dirty="0">
              <a:solidFill>
                <a:schemeClr val="accent4">
                  <a:lumMod val="40000"/>
                  <a:lumOff val="60000"/>
                </a:schemeClr>
              </a:solidFill>
            </a:endParaRPr>
          </a:p>
        </p:txBody>
      </p:sp>
      <p:sp>
        <p:nvSpPr>
          <p:cNvPr id="11" name="文本框 9"/>
          <p:cNvSpPr txBox="1"/>
          <p:nvPr/>
        </p:nvSpPr>
        <p:spPr>
          <a:xfrm>
            <a:off x="5973390" y="5720715"/>
            <a:ext cx="5626735" cy="706755"/>
          </a:xfrm>
          <a:prstGeom prst="rect">
            <a:avLst/>
          </a:prstGeom>
          <a:noFill/>
        </p:spPr>
        <p:txBody>
          <a:bodyPr wrap="none" rtlCol="0">
            <a:spAutoFit/>
          </a:bodyPr>
          <a:p>
            <a:pPr algn="l"/>
            <a:r>
              <a:rPr lang="en-IN" altLang="zh-CN" sz="4000" dirty="0">
                <a:solidFill>
                  <a:schemeClr val="accent4">
                    <a:lumMod val="40000"/>
                    <a:lumOff val="60000"/>
                  </a:schemeClr>
                </a:solidFill>
                <a:latin typeface="Calibri" panose="020F0502020204030204" pitchFamily="34" charset="0"/>
                <a:ea typeface="Calibri" panose="020F0502020204030204" pitchFamily="34" charset="0"/>
              </a:rPr>
              <a:t>Sarthak Ghosh - 21052528</a:t>
            </a:r>
            <a:endParaRPr lang="en-IN" altLang="zh-CN" sz="4000" dirty="0">
              <a:solidFill>
                <a:schemeClr val="accent4">
                  <a:lumMod val="40000"/>
                  <a:lumOff val="60000"/>
                </a:schemeClr>
              </a:solidFill>
              <a:latin typeface="Calibri" panose="020F0502020204030204" pitchFamily="34" charset="0"/>
              <a:ea typeface="Calibri" panose="020F050202020403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11000">
        <p15:prstTrans prst="pageCurlDouble"/>
      </p:transition>
    </mc:Choice>
    <mc:Fallback>
      <p:transition spd="slow" advClick="0" advTm="1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Scale>
                                      <p:cBhvr>
                                        <p:cTn id="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7"/>
                                        </p:tgtEl>
                                        <p:attrNameLst>
                                          <p:attrName>ppt_x</p:attrName>
                                          <p:attrName>ppt_y</p:attrName>
                                        </p:attrNameLst>
                                      </p:cBhvr>
                                    </p:animMotion>
                                    <p:animEffect transition="in" filter="fade">
                                      <p:cBhvr>
                                        <p:cTn id="9" dur="10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5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Scale>
                                      <p:cBhvr>
                                        <p:cTn id="14"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8"/>
                                        </p:tgtEl>
                                        <p:attrNameLst>
                                          <p:attrName>ppt_x</p:attrName>
                                          <p:attrName>ppt_y</p:attrName>
                                        </p:attrNameLst>
                                      </p:cBhvr>
                                    </p:animMotion>
                                    <p:animEffect transition="in" filter="fade">
                                      <p:cBhvr>
                                        <p:cTn id="16" dur="10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5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Scale>
                                      <p:cBhvr>
                                        <p:cTn id="21"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9"/>
                                        </p:tgtEl>
                                        <p:attrNameLst>
                                          <p:attrName>ppt_x</p:attrName>
                                          <p:attrName>ppt_y</p:attrName>
                                        </p:attrNameLst>
                                      </p:cBhvr>
                                    </p:animMotion>
                                    <p:animEffect transition="in" filter="fade">
                                      <p:cBhvr>
                                        <p:cTn id="23" dur="10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52" presetClass="entr" presetSubtype="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Scale>
                                      <p:cBhvr>
                                        <p:cTn id="28"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9" dur="1000" decel="50000" fill="hold">
                                          <p:stCondLst>
                                            <p:cond delay="0"/>
                                          </p:stCondLst>
                                        </p:cTn>
                                        <p:tgtEl>
                                          <p:spTgt spid="10"/>
                                        </p:tgtEl>
                                        <p:attrNameLst>
                                          <p:attrName>ppt_x</p:attrName>
                                          <p:attrName>ppt_y</p:attrName>
                                        </p:attrNameLst>
                                      </p:cBhvr>
                                    </p:animMotion>
                                    <p:animEffect transition="in" filter="fade">
                                      <p:cBhvr>
                                        <p:cTn id="30" dur="10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52"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Scale>
                                      <p:cBhvr>
                                        <p:cTn id="35"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6" dur="1000" decel="50000" fill="hold">
                                          <p:stCondLst>
                                            <p:cond delay="0"/>
                                          </p:stCondLst>
                                        </p:cTn>
                                        <p:tgtEl>
                                          <p:spTgt spid="11"/>
                                        </p:tgtEl>
                                        <p:attrNameLst>
                                          <p:attrName>ppt_x</p:attrName>
                                          <p:attrName>ppt_y</p:attrName>
                                        </p:attrNameLst>
                                      </p:cBhvr>
                                    </p:animMotion>
                                    <p:animEffect transition="in" filter="fade">
                                      <p:cBhvr>
                                        <p:cTn id="3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5" grpId="0" bldLvl="0" animBg="1"/>
      <p:bldP spid="6" grpId="0" bldLvl="0" animBg="1"/>
      <p:bldP spid="12" grpId="0"/>
      <p:bldP spid="15" grpId="0" animBg="1"/>
      <p:bldP spid="16" grpId="0" animBg="1"/>
      <p:bldP spid="17" grpId="0" animBg="1"/>
      <p:bldP spid="18" grpId="0" animBg="1"/>
      <p:bldP spid="7" grpId="0" animBg="1"/>
      <p:bldP spid="7" grpId="1" animBg="1"/>
      <p:bldP spid="8" grpId="0"/>
      <p:bldP spid="8" grpId="1"/>
      <p:bldP spid="9" grpId="0"/>
      <p:bldP spid="9" grpId="1"/>
      <p:bldP spid="10" grpId="0"/>
      <p:bldP spid="10" grpId="1"/>
      <p:bldP spid="11" grpId="0"/>
      <p:bldP spid="11"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 name="Freeform 9"/>
          <p:cNvSpPr/>
          <p:nvPr/>
        </p:nvSpPr>
        <p:spPr bwMode="auto">
          <a:xfrm>
            <a:off x="1400572" y="1453371"/>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accent4">
              <a:lumMod val="40000"/>
              <a:lumOff val="60000"/>
            </a:schemeClr>
          </a:solidFill>
          <a:ln>
            <a:noFill/>
          </a:ln>
        </p:spPr>
        <p:txBody>
          <a:bodyPr vert="horz" wrap="square" lIns="91440" tIns="45720" rIns="91440" bIns="45720" numCol="1" anchor="t" anchorCtr="0" compatLnSpc="1"/>
          <a:p>
            <a:endParaRPr lang="zh-CN" altLang="en-US"/>
          </a:p>
        </p:txBody>
      </p:sp>
      <p:sp>
        <p:nvSpPr>
          <p:cNvPr id="15" name="Freeform 5"/>
          <p:cNvSpPr/>
          <p:nvPr/>
        </p:nvSpPr>
        <p:spPr bwMode="auto">
          <a:xfrm>
            <a:off x="1286272" y="1308908"/>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accent4">
              <a:lumMod val="40000"/>
              <a:lumOff val="60000"/>
            </a:schemeClr>
          </a:solidFill>
          <a:ln>
            <a:noFill/>
          </a:ln>
        </p:spPr>
        <p:txBody>
          <a:bodyPr vert="horz" wrap="square" lIns="91440" tIns="45720" rIns="91440" bIns="45720" numCol="1" anchor="t" anchorCtr="0" compatLnSpc="1"/>
          <a:p>
            <a:endParaRPr lang="zh-CN" altLang="en-US"/>
          </a:p>
        </p:txBody>
      </p:sp>
      <p:sp>
        <p:nvSpPr>
          <p:cNvPr id="17" name="Freeform 8"/>
          <p:cNvSpPr/>
          <p:nvPr/>
        </p:nvSpPr>
        <p:spPr bwMode="auto">
          <a:xfrm>
            <a:off x="1400572" y="4043695"/>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accent4">
              <a:lumMod val="40000"/>
              <a:lumOff val="60000"/>
            </a:schemeClr>
          </a:solidFill>
          <a:ln>
            <a:noFill/>
          </a:ln>
        </p:spPr>
        <p:txBody>
          <a:bodyPr vert="horz" wrap="square" lIns="91440" tIns="45720" rIns="91440" bIns="45720" numCol="1" anchor="t" anchorCtr="0" compatLnSpc="1"/>
          <a:p>
            <a:endParaRPr lang="zh-CN" altLang="en-US"/>
          </a:p>
        </p:txBody>
      </p:sp>
      <p:sp>
        <p:nvSpPr>
          <p:cNvPr id="16" name="Freeform 6"/>
          <p:cNvSpPr/>
          <p:nvPr/>
        </p:nvSpPr>
        <p:spPr bwMode="auto">
          <a:xfrm>
            <a:off x="1286272" y="4043695"/>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accent4">
              <a:lumMod val="40000"/>
              <a:lumOff val="60000"/>
            </a:schemeClr>
          </a:solidFill>
          <a:ln>
            <a:noFill/>
          </a:ln>
        </p:spPr>
        <p:txBody>
          <a:bodyPr vert="horz" wrap="square" lIns="91440" tIns="45720" rIns="91440" bIns="45720" numCol="1" anchor="t" anchorCtr="0" compatLnSpc="1"/>
          <a:p>
            <a:endParaRPr lang="zh-CN" altLang="en-US"/>
          </a:p>
        </p:txBody>
      </p:sp>
      <p:sp>
        <p:nvSpPr>
          <p:cNvPr id="5" name="矩形 2"/>
          <p:cNvSpPr/>
          <p:nvPr/>
        </p:nvSpPr>
        <p:spPr>
          <a:xfrm>
            <a:off x="5121910" y="1153795"/>
            <a:ext cx="427355" cy="395605"/>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zh-CN" sz="3600" dirty="0">
                <a:solidFill>
                  <a:schemeClr val="accent4">
                    <a:lumMod val="40000"/>
                    <a:lumOff val="60000"/>
                  </a:schemeClr>
                </a:solidFill>
                <a:latin typeface="Calibri" panose="020F0502020204030204" pitchFamily="34" charset="0"/>
              </a:rPr>
              <a:t>2</a:t>
            </a:r>
            <a:endParaRPr lang="en-IN" altLang="zh-CN" sz="3600" dirty="0">
              <a:solidFill>
                <a:schemeClr val="accent4">
                  <a:lumMod val="40000"/>
                  <a:lumOff val="60000"/>
                </a:schemeClr>
              </a:solidFill>
              <a:latin typeface="Calibri" panose="020F0502020204030204" pitchFamily="34" charset="0"/>
            </a:endParaRPr>
          </a:p>
        </p:txBody>
      </p:sp>
      <p:sp>
        <p:nvSpPr>
          <p:cNvPr id="6" name="矩形 2"/>
          <p:cNvSpPr/>
          <p:nvPr/>
        </p:nvSpPr>
        <p:spPr>
          <a:xfrm>
            <a:off x="5121910" y="523240"/>
            <a:ext cx="427355" cy="406400"/>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accent4">
                    <a:lumMod val="40000"/>
                    <a:lumOff val="60000"/>
                  </a:schemeClr>
                </a:solidFill>
                <a:latin typeface="Calibri" panose="020F0502020204030204" pitchFamily="34" charset="0"/>
              </a:rPr>
              <a:t>1</a:t>
            </a:r>
            <a:endParaRPr lang="zh-CN" altLang="en-US" sz="3600" dirty="0">
              <a:solidFill>
                <a:schemeClr val="accent4">
                  <a:lumMod val="40000"/>
                  <a:lumOff val="60000"/>
                </a:schemeClr>
              </a:solidFill>
              <a:latin typeface="Calibri" panose="020F0502020204030204" pitchFamily="34" charset="0"/>
            </a:endParaRPr>
          </a:p>
        </p:txBody>
      </p:sp>
      <p:sp>
        <p:nvSpPr>
          <p:cNvPr id="7" name="矩形 2"/>
          <p:cNvSpPr/>
          <p:nvPr/>
        </p:nvSpPr>
        <p:spPr>
          <a:xfrm>
            <a:off x="5122545" y="1773555"/>
            <a:ext cx="427355" cy="393700"/>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sz="3600" dirty="0">
                <a:solidFill>
                  <a:schemeClr val="accent4">
                    <a:lumMod val="40000"/>
                    <a:lumOff val="60000"/>
                  </a:schemeClr>
                </a:solidFill>
                <a:latin typeface="Calibri" panose="020F0502020204030204" pitchFamily="34" charset="0"/>
              </a:rPr>
              <a:t>3</a:t>
            </a:r>
            <a:endParaRPr lang="en-IN" altLang="zh-CN" sz="3600" dirty="0">
              <a:solidFill>
                <a:schemeClr val="accent4">
                  <a:lumMod val="40000"/>
                  <a:lumOff val="60000"/>
                </a:schemeClr>
              </a:solidFill>
              <a:latin typeface="Calibri" panose="020F0502020204030204" pitchFamily="34" charset="0"/>
            </a:endParaRPr>
          </a:p>
        </p:txBody>
      </p:sp>
      <p:sp>
        <p:nvSpPr>
          <p:cNvPr id="8" name="矩形 2"/>
          <p:cNvSpPr/>
          <p:nvPr/>
        </p:nvSpPr>
        <p:spPr>
          <a:xfrm>
            <a:off x="5122545" y="2391410"/>
            <a:ext cx="427355" cy="417830"/>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sz="3600" dirty="0">
                <a:solidFill>
                  <a:schemeClr val="accent4">
                    <a:lumMod val="40000"/>
                    <a:lumOff val="60000"/>
                  </a:schemeClr>
                </a:solidFill>
                <a:latin typeface="Calibri" panose="020F0502020204030204" pitchFamily="34" charset="0"/>
              </a:rPr>
              <a:t>4</a:t>
            </a:r>
            <a:endParaRPr lang="en-IN" altLang="zh-CN" sz="3600" dirty="0">
              <a:solidFill>
                <a:schemeClr val="accent4">
                  <a:lumMod val="40000"/>
                  <a:lumOff val="60000"/>
                </a:schemeClr>
              </a:solidFill>
              <a:latin typeface="Calibri" panose="020F0502020204030204" pitchFamily="34" charset="0"/>
            </a:endParaRPr>
          </a:p>
        </p:txBody>
      </p:sp>
      <p:sp>
        <p:nvSpPr>
          <p:cNvPr id="9" name="矩形 2"/>
          <p:cNvSpPr/>
          <p:nvPr/>
        </p:nvSpPr>
        <p:spPr>
          <a:xfrm>
            <a:off x="5122545" y="3006725"/>
            <a:ext cx="427355" cy="397510"/>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sz="3600" dirty="0">
                <a:solidFill>
                  <a:schemeClr val="accent4">
                    <a:lumMod val="40000"/>
                    <a:lumOff val="60000"/>
                  </a:schemeClr>
                </a:solidFill>
                <a:latin typeface="Calibri" panose="020F0502020204030204" pitchFamily="34" charset="0"/>
              </a:rPr>
              <a:t>5</a:t>
            </a:r>
            <a:endParaRPr lang="en-IN" altLang="zh-CN" sz="3600" dirty="0">
              <a:solidFill>
                <a:schemeClr val="accent4">
                  <a:lumMod val="40000"/>
                  <a:lumOff val="60000"/>
                </a:schemeClr>
              </a:solidFill>
              <a:latin typeface="Calibri" panose="020F0502020204030204" pitchFamily="34" charset="0"/>
            </a:endParaRPr>
          </a:p>
        </p:txBody>
      </p:sp>
      <p:sp>
        <p:nvSpPr>
          <p:cNvPr id="10" name="矩形 2"/>
          <p:cNvSpPr/>
          <p:nvPr/>
        </p:nvSpPr>
        <p:spPr>
          <a:xfrm>
            <a:off x="5122545" y="3601720"/>
            <a:ext cx="427355" cy="374650"/>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sz="3600" dirty="0">
                <a:solidFill>
                  <a:schemeClr val="accent4">
                    <a:lumMod val="40000"/>
                    <a:lumOff val="60000"/>
                  </a:schemeClr>
                </a:solidFill>
                <a:latin typeface="Calibri" panose="020F0502020204030204" pitchFamily="34" charset="0"/>
              </a:rPr>
              <a:t>6</a:t>
            </a:r>
            <a:endParaRPr lang="en-IN" altLang="zh-CN" sz="3600" dirty="0">
              <a:solidFill>
                <a:schemeClr val="accent4">
                  <a:lumMod val="40000"/>
                  <a:lumOff val="60000"/>
                </a:schemeClr>
              </a:solidFill>
              <a:latin typeface="Calibri" panose="020F0502020204030204" pitchFamily="34" charset="0"/>
            </a:endParaRPr>
          </a:p>
        </p:txBody>
      </p:sp>
      <p:sp>
        <p:nvSpPr>
          <p:cNvPr id="11" name="矩形 2"/>
          <p:cNvSpPr/>
          <p:nvPr/>
        </p:nvSpPr>
        <p:spPr>
          <a:xfrm>
            <a:off x="5122545" y="4159250"/>
            <a:ext cx="427355" cy="382905"/>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sz="3600" dirty="0">
                <a:solidFill>
                  <a:schemeClr val="accent4">
                    <a:lumMod val="40000"/>
                    <a:lumOff val="60000"/>
                  </a:schemeClr>
                </a:solidFill>
                <a:latin typeface="Calibri" panose="020F0502020204030204" pitchFamily="34" charset="0"/>
              </a:rPr>
              <a:t>7</a:t>
            </a:r>
            <a:endParaRPr lang="en-IN" altLang="zh-CN" sz="3600" dirty="0">
              <a:solidFill>
                <a:schemeClr val="accent4">
                  <a:lumMod val="40000"/>
                  <a:lumOff val="60000"/>
                </a:schemeClr>
              </a:solidFill>
              <a:latin typeface="Calibri" panose="020F0502020204030204" pitchFamily="34" charset="0"/>
            </a:endParaRPr>
          </a:p>
        </p:txBody>
      </p:sp>
      <p:sp>
        <p:nvSpPr>
          <p:cNvPr id="12" name="文本框 6"/>
          <p:cNvSpPr txBox="1"/>
          <p:nvPr/>
        </p:nvSpPr>
        <p:spPr>
          <a:xfrm>
            <a:off x="5973445" y="380365"/>
            <a:ext cx="1791335" cy="534670"/>
          </a:xfrm>
          <a:prstGeom prst="rect">
            <a:avLst/>
          </a:prstGeom>
          <a:noFill/>
          <a:effectLst>
            <a:outerShdw blurRad="76200" dir="18900000" sy="23000" kx="-1200000" algn="bl" rotWithShape="0">
              <a:prstClr val="black">
                <a:alpha val="20000"/>
              </a:prstClr>
            </a:outerShdw>
          </a:effectLst>
        </p:spPr>
        <p:txBody>
          <a:bodyPr wrap="none" rtlCol="0">
            <a:noAutofit/>
          </a:bodyPr>
          <a:p>
            <a:pPr algn="l"/>
            <a:r>
              <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ABSTRACT</a:t>
            </a:r>
            <a:r>
              <a:rPr lang="en-IN" altLang="zh-CN"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 </a:t>
            </a:r>
            <a:endParaRPr lang="en-IN" altLang="zh-CN"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13" name="文本框 6"/>
          <p:cNvSpPr txBox="1"/>
          <p:nvPr/>
        </p:nvSpPr>
        <p:spPr>
          <a:xfrm>
            <a:off x="5973223" y="938466"/>
            <a:ext cx="4081145" cy="706755"/>
          </a:xfrm>
          <a:prstGeom prst="rect">
            <a:avLst/>
          </a:prstGeom>
          <a:noFill/>
          <a:effectLst>
            <a:outerShdw blurRad="76200" dir="18900000" sy="23000" kx="-1200000" algn="bl" rotWithShape="0">
              <a:prstClr val="black">
                <a:alpha val="20000"/>
              </a:prstClr>
            </a:outerShdw>
          </a:effectLst>
        </p:spPr>
        <p:txBody>
          <a:bodyPr wrap="none" rtlCol="0">
            <a:spAutoFit/>
          </a:bodyPr>
          <a:lstStyle/>
          <a:p>
            <a:pPr algn="l"/>
            <a:r>
              <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ACKNOWLEDGEMENT</a:t>
            </a:r>
            <a:r>
              <a:rPr lang="en-IN" altLang="zh-CN"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 </a:t>
            </a:r>
            <a:endParaRPr lang="en-IN" altLang="zh-CN"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14" name="文本框 6"/>
          <p:cNvSpPr txBox="1"/>
          <p:nvPr/>
        </p:nvSpPr>
        <p:spPr>
          <a:xfrm>
            <a:off x="5973223" y="1723961"/>
            <a:ext cx="2956560" cy="521970"/>
          </a:xfrm>
          <a:prstGeom prst="rect">
            <a:avLst/>
          </a:prstGeom>
          <a:noFill/>
          <a:effectLst>
            <a:outerShdw blurRad="76200" dir="18900000" sy="23000" kx="-1200000" algn="bl" rotWithShape="0">
              <a:prstClr val="black">
                <a:alpha val="20000"/>
              </a:prstClr>
            </a:outerShdw>
          </a:effectLst>
        </p:spPr>
        <p:txBody>
          <a:bodyPr wrap="none" rtlCol="0">
            <a:spAutoFit/>
          </a:bodyPr>
          <a:lstStyle/>
          <a:p>
            <a:pPr algn="l"/>
            <a:r>
              <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INTRODUCTION </a:t>
            </a:r>
            <a:endPar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19" name="文本框 6"/>
          <p:cNvSpPr txBox="1"/>
          <p:nvPr/>
        </p:nvSpPr>
        <p:spPr>
          <a:xfrm>
            <a:off x="5973223" y="2324671"/>
            <a:ext cx="3490595" cy="521970"/>
          </a:xfrm>
          <a:prstGeom prst="rect">
            <a:avLst/>
          </a:prstGeom>
          <a:noFill/>
          <a:effectLst>
            <a:outerShdw blurRad="76200" dir="18900000" sy="23000" kx="-1200000" algn="bl" rotWithShape="0">
              <a:prstClr val="black">
                <a:alpha val="20000"/>
              </a:prstClr>
            </a:outerShdw>
          </a:effectLst>
        </p:spPr>
        <p:txBody>
          <a:bodyPr wrap="none" rtlCol="0">
            <a:spAutoFit/>
          </a:bodyPr>
          <a:lstStyle/>
          <a:p>
            <a:pPr algn="l"/>
            <a:r>
              <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DATA COLLECTION </a:t>
            </a:r>
            <a:endPar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0" name="文本框 6"/>
          <p:cNvSpPr txBox="1"/>
          <p:nvPr/>
        </p:nvSpPr>
        <p:spPr>
          <a:xfrm>
            <a:off x="5973223" y="2925381"/>
            <a:ext cx="5575300" cy="521970"/>
          </a:xfrm>
          <a:prstGeom prst="rect">
            <a:avLst/>
          </a:prstGeom>
          <a:noFill/>
          <a:effectLst>
            <a:outerShdw blurRad="76200" dir="18900000" sy="23000" kx="-1200000" algn="bl" rotWithShape="0">
              <a:prstClr val="black">
                <a:alpha val="20000"/>
              </a:prstClr>
            </a:outerShdw>
          </a:effectLst>
        </p:spPr>
        <p:txBody>
          <a:bodyPr wrap="none" rtlCol="0">
            <a:spAutoFit/>
          </a:bodyPr>
          <a:lstStyle/>
          <a:p>
            <a:pPr algn="l"/>
            <a:r>
              <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EXPLORATORY DATA ANALYSIS </a:t>
            </a:r>
            <a:endPar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1" name="文本框 6"/>
          <p:cNvSpPr txBox="1"/>
          <p:nvPr/>
        </p:nvSpPr>
        <p:spPr>
          <a:xfrm>
            <a:off x="5970683" y="3526091"/>
            <a:ext cx="4083685" cy="521970"/>
          </a:xfrm>
          <a:prstGeom prst="rect">
            <a:avLst/>
          </a:prstGeom>
          <a:noFill/>
          <a:effectLst>
            <a:outerShdw blurRad="76200" dir="18900000" sy="23000" kx="-1200000" algn="bl" rotWithShape="0">
              <a:prstClr val="black">
                <a:alpha val="20000"/>
              </a:prstClr>
            </a:outerShdw>
          </a:effectLst>
        </p:spPr>
        <p:txBody>
          <a:bodyPr wrap="none" rtlCol="0">
            <a:spAutoFit/>
          </a:bodyPr>
          <a:lstStyle/>
          <a:p>
            <a:pPr algn="l"/>
            <a:r>
              <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DATA PREPROCESSING </a:t>
            </a:r>
            <a:endPar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2" name="文本框 6"/>
          <p:cNvSpPr txBox="1"/>
          <p:nvPr/>
        </p:nvSpPr>
        <p:spPr>
          <a:xfrm>
            <a:off x="5958840" y="4070350"/>
            <a:ext cx="1805940" cy="609600"/>
          </a:xfrm>
          <a:prstGeom prst="rect">
            <a:avLst/>
          </a:prstGeom>
          <a:noFill/>
          <a:effectLst>
            <a:outerShdw blurRad="76200" dir="18900000" sy="23000" kx="-1200000" algn="bl" rotWithShape="0">
              <a:prstClr val="black">
                <a:alpha val="20000"/>
              </a:prstClr>
            </a:outerShdw>
          </a:effectLst>
        </p:spPr>
        <p:txBody>
          <a:bodyPr wrap="none" rtlCol="0">
            <a:noAutofit/>
          </a:bodyPr>
          <a:lstStyle/>
          <a:p>
            <a:pPr algn="l"/>
            <a:r>
              <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MODELS </a:t>
            </a:r>
            <a:endPar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3" name="文本框 6"/>
          <p:cNvSpPr txBox="1"/>
          <p:nvPr/>
        </p:nvSpPr>
        <p:spPr>
          <a:xfrm>
            <a:off x="5920518" y="4650041"/>
            <a:ext cx="2787650" cy="706755"/>
          </a:xfrm>
          <a:prstGeom prst="rect">
            <a:avLst/>
          </a:prstGeom>
          <a:noFill/>
          <a:effectLst>
            <a:outerShdw blurRad="76200" dir="18900000" sy="23000" kx="-1200000" algn="bl" rotWithShape="0">
              <a:prstClr val="black">
                <a:alpha val="20000"/>
              </a:prstClr>
            </a:outerShdw>
          </a:effectLst>
        </p:spPr>
        <p:txBody>
          <a:bodyPr wrap="none" rtlCol="0">
            <a:spAutoFit/>
          </a:bodyPr>
          <a:lstStyle/>
          <a:p>
            <a:pPr algn="l"/>
            <a:r>
              <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GRAPH STUDY</a:t>
            </a:r>
            <a:r>
              <a:rPr lang="en-IN" altLang="zh-CN"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 </a:t>
            </a:r>
            <a:endParaRPr lang="en-IN" altLang="zh-CN"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4" name="文本框 6"/>
          <p:cNvSpPr txBox="1"/>
          <p:nvPr/>
        </p:nvSpPr>
        <p:spPr>
          <a:xfrm>
            <a:off x="5920518" y="5199951"/>
            <a:ext cx="2600325" cy="706755"/>
          </a:xfrm>
          <a:prstGeom prst="rect">
            <a:avLst/>
          </a:prstGeom>
          <a:noFill/>
          <a:effectLst>
            <a:outerShdw blurRad="76200" dir="18900000" sy="23000" kx="-1200000" algn="bl" rotWithShape="0">
              <a:prstClr val="black">
                <a:alpha val="20000"/>
              </a:prstClr>
            </a:outerShdw>
          </a:effectLst>
        </p:spPr>
        <p:txBody>
          <a:bodyPr wrap="none" rtlCol="0">
            <a:spAutoFit/>
          </a:bodyPr>
          <a:lstStyle/>
          <a:p>
            <a:pPr algn="l"/>
            <a:r>
              <a:rPr lang="en-IN" altLang="zh-CN" sz="28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CONCLUSION</a:t>
            </a:r>
            <a:r>
              <a:rPr lang="en-IN" altLang="zh-CN"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 </a:t>
            </a:r>
            <a:endParaRPr lang="en-IN" altLang="zh-CN"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6" name="矩形 2"/>
          <p:cNvSpPr/>
          <p:nvPr/>
        </p:nvSpPr>
        <p:spPr>
          <a:xfrm>
            <a:off x="5121910" y="4817745"/>
            <a:ext cx="427990" cy="382270"/>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zh-CN" sz="3600" dirty="0">
                <a:solidFill>
                  <a:schemeClr val="accent4">
                    <a:lumMod val="40000"/>
                    <a:lumOff val="60000"/>
                  </a:schemeClr>
                </a:solidFill>
                <a:latin typeface="Calibri" panose="020F0502020204030204" pitchFamily="34" charset="0"/>
              </a:rPr>
              <a:t>8</a:t>
            </a:r>
            <a:endParaRPr lang="en-IN" altLang="zh-CN" sz="3600" dirty="0">
              <a:solidFill>
                <a:schemeClr val="accent4">
                  <a:lumMod val="40000"/>
                  <a:lumOff val="60000"/>
                </a:schemeClr>
              </a:solidFill>
              <a:latin typeface="Calibri" panose="020F0502020204030204" pitchFamily="34" charset="0"/>
            </a:endParaRPr>
          </a:p>
        </p:txBody>
      </p:sp>
      <p:sp>
        <p:nvSpPr>
          <p:cNvPr id="27" name="矩形 2"/>
          <p:cNvSpPr/>
          <p:nvPr/>
        </p:nvSpPr>
        <p:spPr>
          <a:xfrm>
            <a:off x="5121910" y="5410835"/>
            <a:ext cx="427990" cy="374015"/>
          </a:xfrm>
          <a:prstGeom prst="rect">
            <a:avLst/>
          </a:prstGeom>
          <a:noFill/>
          <a:ln w="25400">
            <a:solidFill>
              <a:schemeClr val="accent4">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sz="3600" dirty="0">
                <a:solidFill>
                  <a:schemeClr val="accent4">
                    <a:lumMod val="40000"/>
                    <a:lumOff val="60000"/>
                  </a:schemeClr>
                </a:solidFill>
                <a:latin typeface="Calibri" panose="020F0502020204030204" pitchFamily="34" charset="0"/>
              </a:rPr>
              <a:t>9</a:t>
            </a:r>
            <a:endParaRPr lang="en-IN" altLang="zh-CN" sz="3600" dirty="0">
              <a:solidFill>
                <a:schemeClr val="accent4">
                  <a:lumMod val="40000"/>
                  <a:lumOff val="60000"/>
                </a:schemeClr>
              </a:solidFill>
              <a:latin typeface="Calibri" panose="020F0502020204030204" pitchFamily="34" charset="0"/>
            </a:endParaRPr>
          </a:p>
        </p:txBody>
      </p:sp>
      <p:sp>
        <p:nvSpPr>
          <p:cNvPr id="28" name="文本框 11"/>
          <p:cNvSpPr txBox="1"/>
          <p:nvPr/>
        </p:nvSpPr>
        <p:spPr>
          <a:xfrm>
            <a:off x="822325" y="2678430"/>
            <a:ext cx="4305935" cy="1198880"/>
          </a:xfrm>
          <a:prstGeom prst="rect">
            <a:avLst/>
          </a:prstGeom>
          <a:noFill/>
        </p:spPr>
        <p:txBody>
          <a:bodyPr wrap="square" rtlCol="0">
            <a:spAutoFit/>
          </a:bodyPr>
          <a:p>
            <a:pPr algn="ctr"/>
            <a:r>
              <a:rPr lang="en-IN" altLang="en-US" sz="7200" b="1" dirty="0">
                <a:solidFill>
                  <a:schemeClr val="accent4">
                    <a:lumMod val="40000"/>
                    <a:lumOff val="60000"/>
                  </a:schemeClr>
                </a:solidFill>
                <a:latin typeface="+mj-lt"/>
                <a:ea typeface="Calibri" panose="020F0502020204030204" pitchFamily="34" charset="0"/>
                <a:sym typeface="+mn-ea"/>
              </a:rPr>
              <a:t>CONTENTS</a:t>
            </a:r>
            <a:endParaRPr lang="en-IN" altLang="en-US" sz="7200" b="1" dirty="0">
              <a:solidFill>
                <a:schemeClr val="accent4">
                  <a:lumMod val="40000"/>
                  <a:lumOff val="60000"/>
                </a:schemeClr>
              </a:solidFill>
              <a:latin typeface="+mj-lt"/>
              <a:ea typeface="Calibri" panose="020F050202020403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8000">
        <p14:prism isInverted="1"/>
      </p:transition>
    </mc:Choice>
    <mc:Fallback>
      <p:transition spd="slow" advClick="0" advTm="8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65014" y="2688728"/>
            <a:ext cx="3353972" cy="1104427"/>
            <a:chOff x="744023" y="3281662"/>
            <a:chExt cx="4471963" cy="1472569"/>
          </a:xfrm>
        </p:grpSpPr>
        <p:grpSp>
          <p:nvGrpSpPr>
            <p:cNvPr id="3" name="Group 14"/>
            <p:cNvGrpSpPr/>
            <p:nvPr/>
          </p:nvGrpSpPr>
          <p:grpSpPr>
            <a:xfrm>
              <a:off x="744023" y="3281662"/>
              <a:ext cx="4471963" cy="1472569"/>
              <a:chOff x="0" y="2903219"/>
              <a:chExt cx="4472208" cy="1472650"/>
            </a:xfrm>
          </p:grpSpPr>
          <p:sp>
            <p:nvSpPr>
              <p:cNvPr id="9" name="Rectangle 12"/>
              <p:cNvSpPr/>
              <p:nvPr/>
            </p:nvSpPr>
            <p:spPr>
              <a:xfrm>
                <a:off x="0" y="2903219"/>
                <a:ext cx="3713871" cy="1472650"/>
              </a:xfrm>
              <a:prstGeom prst="rect">
                <a:avLst/>
              </a:prstGeom>
              <a:solidFill>
                <a:schemeClr val="accent4">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rgbClr val="FFFFFF"/>
                  </a:solidFill>
                  <a:latin typeface="Calibri" panose="020F0502020204030204" pitchFamily="34" charset="0"/>
                  <a:ea typeface="Calibri" panose="020F0502020204030204" pitchFamily="34" charset="0"/>
                  <a:sym typeface="Arial" panose="020B0604020202020204" pitchFamily="34" charset="0"/>
                </a:endParaRPr>
              </a:p>
            </p:txBody>
          </p:sp>
          <p:sp>
            <p:nvSpPr>
              <p:cNvPr id="10" name="Oval 13"/>
              <p:cNvSpPr/>
              <p:nvPr/>
            </p:nvSpPr>
            <p:spPr>
              <a:xfrm>
                <a:off x="2999558" y="2903219"/>
                <a:ext cx="1472650" cy="1472650"/>
              </a:xfrm>
              <a:prstGeom prst="ellipse">
                <a:avLst/>
              </a:prstGeom>
              <a:solidFill>
                <a:schemeClr val="accent4"/>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rgbClr val="FFFFFF"/>
                  </a:solidFill>
                  <a:latin typeface="Calibri" panose="020F0502020204030204" pitchFamily="34" charset="0"/>
                  <a:ea typeface="Calibri" panose="020F0502020204030204" pitchFamily="34" charset="0"/>
                  <a:sym typeface="Arial" panose="020B0604020202020204" pitchFamily="34" charset="0"/>
                </a:endParaRPr>
              </a:p>
            </p:txBody>
          </p:sp>
        </p:grpSp>
        <p:sp>
          <p:nvSpPr>
            <p:cNvPr id="4" name="Oval 15"/>
            <p:cNvSpPr/>
            <p:nvPr/>
          </p:nvSpPr>
          <p:spPr>
            <a:xfrm>
              <a:off x="3871202" y="3409447"/>
              <a:ext cx="1216999" cy="12169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570">
                <a:solidFill>
                  <a:srgbClr val="FFFFFF"/>
                </a:solidFill>
                <a:latin typeface="Calibri" panose="020F0502020204030204" pitchFamily="34" charset="0"/>
                <a:ea typeface="Calibri" panose="020F0502020204030204" pitchFamily="34" charset="0"/>
                <a:cs typeface="+mn-ea"/>
                <a:sym typeface="Arial" panose="020B0604020202020204" pitchFamily="34" charset="0"/>
              </a:endParaRPr>
            </a:p>
          </p:txBody>
        </p:sp>
        <p:sp>
          <p:nvSpPr>
            <p:cNvPr id="5" name="AutoShape 117"/>
            <p:cNvSpPr/>
            <p:nvPr/>
          </p:nvSpPr>
          <p:spPr bwMode="auto">
            <a:xfrm>
              <a:off x="4200498" y="3786061"/>
              <a:ext cx="561825" cy="463769"/>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rgbClr val="848363"/>
            </a:solidFill>
            <a:ln>
              <a:noFill/>
            </a:ln>
            <a:effectLst/>
          </p:spPr>
          <p:txBody>
            <a:bodyPr lIns="14287" tIns="14287" rIns="14287" bIns="14287" anchor="ctr"/>
            <a:lstStyle/>
            <a:p>
              <a:pPr algn="just" defTabSz="171450" hangingPunct="0">
                <a:lnSpc>
                  <a:spcPct val="120000"/>
                </a:lnSpc>
              </a:pPr>
              <a:endParaRPr lang="en-US" sz="570">
                <a:solidFill>
                  <a:srgbClr val="FFFFFF"/>
                </a:solidFill>
                <a:effectLst>
                  <a:outerShdw blurRad="38100" dist="38100" dir="2700000" algn="tl">
                    <a:srgbClr val="000000"/>
                  </a:outerShdw>
                </a:effectLst>
                <a:latin typeface="Calibri" panose="020F0502020204030204" pitchFamily="34" charset="0"/>
                <a:ea typeface="Calibri" panose="020F0502020204030204" pitchFamily="34" charset="0"/>
                <a:cs typeface="+mn-ea"/>
                <a:sym typeface="Arial" panose="020B0604020202020204" pitchFamily="34" charset="0"/>
              </a:endParaRPr>
            </a:p>
          </p:txBody>
        </p:sp>
        <p:sp>
          <p:nvSpPr>
            <p:cNvPr id="7" name="TextBox 22"/>
            <p:cNvSpPr txBox="1"/>
            <p:nvPr/>
          </p:nvSpPr>
          <p:spPr>
            <a:xfrm>
              <a:off x="999513" y="3580037"/>
              <a:ext cx="2117513" cy="860213"/>
            </a:xfrm>
            <a:prstGeom prst="rect">
              <a:avLst/>
            </a:prstGeom>
            <a:noFill/>
          </p:spPr>
          <p:txBody>
            <a:bodyPr wrap="none" rtlCol="0">
              <a:spAutoFit/>
            </a:bodyPr>
            <a:lstStyle/>
            <a:p>
              <a:pPr>
                <a:lnSpc>
                  <a:spcPct val="120000"/>
                </a:lnSpc>
              </a:pPr>
              <a:r>
                <a:rPr lang="en-IN" altLang="en-GB" sz="3000" b="1" dirty="0">
                  <a:solidFill>
                    <a:schemeClr val="tx1">
                      <a:lumMod val="75000"/>
                      <a:lumOff val="25000"/>
                    </a:schemeClr>
                  </a:solidFill>
                  <a:latin typeface="Calibri" panose="020F0502020204030204" pitchFamily="34" charset="0"/>
                  <a:ea typeface="Calibri" panose="020F0502020204030204" pitchFamily="34" charset="0"/>
                  <a:cs typeface="+mn-ea"/>
                  <a:sym typeface="Arial" panose="020B0604020202020204" pitchFamily="34" charset="0"/>
                </a:rPr>
                <a:t>Abstract </a:t>
              </a:r>
              <a:endParaRPr lang="en-IN" altLang="en-GB" sz="3000" b="1" dirty="0">
                <a:solidFill>
                  <a:schemeClr val="tx1">
                    <a:lumMod val="75000"/>
                    <a:lumOff val="25000"/>
                  </a:schemeClr>
                </a:solidFill>
                <a:latin typeface="Calibri" panose="020F0502020204030204" pitchFamily="34" charset="0"/>
                <a:ea typeface="Calibri" panose="020F0502020204030204" pitchFamily="34" charset="0"/>
                <a:cs typeface="+mn-ea"/>
                <a:sym typeface="Arial" panose="020B0604020202020204" pitchFamily="34" charset="0"/>
              </a:endParaRPr>
            </a:p>
          </p:txBody>
        </p:sp>
      </p:grpSp>
      <p:grpSp>
        <p:nvGrpSpPr>
          <p:cNvPr id="11" name="组合 10"/>
          <p:cNvGrpSpPr/>
          <p:nvPr/>
        </p:nvGrpSpPr>
        <p:grpSpPr>
          <a:xfrm>
            <a:off x="3521710" y="577215"/>
            <a:ext cx="8355330" cy="2859405"/>
            <a:chOff x="5011495" y="2287815"/>
            <a:chExt cx="5993784" cy="3592450"/>
          </a:xfrm>
        </p:grpSpPr>
        <p:sp>
          <p:nvSpPr>
            <p:cNvPr id="12" name="Freeform 6"/>
            <p:cNvSpPr/>
            <p:nvPr/>
          </p:nvSpPr>
          <p:spPr>
            <a:xfrm>
              <a:off x="5520429" y="2389364"/>
              <a:ext cx="5484850" cy="3329747"/>
            </a:xfrm>
            <a:custGeom>
              <a:avLst/>
              <a:gdLst>
                <a:gd name="connsiteX0" fmla="*/ 0 w 7301111"/>
                <a:gd name="connsiteY0" fmla="*/ 0 h 1083733"/>
                <a:gd name="connsiteX1" fmla="*/ 7301111 w 7301111"/>
                <a:gd name="connsiteY1" fmla="*/ 0 h 1083733"/>
                <a:gd name="connsiteX2" fmla="*/ 7301111 w 7301111"/>
                <a:gd name="connsiteY2" fmla="*/ 1083733 h 1083733"/>
                <a:gd name="connsiteX3" fmla="*/ 0 w 7301111"/>
                <a:gd name="connsiteY3" fmla="*/ 1083733 h 1083733"/>
                <a:gd name="connsiteX4" fmla="*/ 0 w 7301111"/>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1111" h="1083733">
                  <a:moveTo>
                    <a:pt x="0" y="0"/>
                  </a:moveTo>
                  <a:lnTo>
                    <a:pt x="7301111" y="0"/>
                  </a:lnTo>
                  <a:lnTo>
                    <a:pt x="7301111" y="1083733"/>
                  </a:lnTo>
                  <a:lnTo>
                    <a:pt x="0" y="1083733"/>
                  </a:lnTo>
                  <a:lnTo>
                    <a:pt x="0" y="0"/>
                  </a:lnTo>
                  <a:close/>
                </a:path>
              </a:pathLst>
            </a:custGeom>
            <a:solidFill>
              <a:schemeClr val="accent4">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rgbClr val="FFFFFF"/>
                </a:solidFill>
                <a:latin typeface="Calibri" panose="020F0502020204030204" pitchFamily="34" charset="0"/>
                <a:ea typeface="Calibri" panose="020F0502020204030204" pitchFamily="34" charset="0"/>
                <a:sym typeface="Arial" panose="020B0604020202020204" pitchFamily="34" charset="0"/>
              </a:endParaRPr>
            </a:p>
          </p:txBody>
        </p:sp>
        <p:sp>
          <p:nvSpPr>
            <p:cNvPr id="13" name="Oval 7"/>
            <p:cNvSpPr/>
            <p:nvPr/>
          </p:nvSpPr>
          <p:spPr>
            <a:xfrm>
              <a:off x="5011495" y="2287815"/>
              <a:ext cx="1017725" cy="1017725"/>
            </a:xfrm>
            <a:prstGeom prst="ellipse">
              <a:avLst/>
            </a:prstGeom>
            <a:ln>
              <a:solidFill>
                <a:srgbClr val="848363"/>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pPr algn="just">
                <a:lnSpc>
                  <a:spcPct val="120000"/>
                </a:lnSpc>
              </a:pPr>
              <a:endParaRPr lang="zh-CN" altLang="en-US" sz="710">
                <a:solidFill>
                  <a:srgbClr val="FFFFFF"/>
                </a:solidFill>
                <a:latin typeface="Calibri" panose="020F0502020204030204" pitchFamily="34" charset="0"/>
                <a:ea typeface="Calibri" panose="020F0502020204030204" pitchFamily="34" charset="0"/>
                <a:cs typeface="+mn-ea"/>
                <a:sym typeface="Arial" panose="020B0604020202020204" pitchFamily="34" charset="0"/>
              </a:endParaRPr>
            </a:p>
          </p:txBody>
        </p:sp>
        <p:sp>
          <p:nvSpPr>
            <p:cNvPr id="14" name="TextBox 18"/>
            <p:cNvSpPr txBox="1"/>
            <p:nvPr/>
          </p:nvSpPr>
          <p:spPr>
            <a:xfrm>
              <a:off x="5303977" y="2510858"/>
              <a:ext cx="403567" cy="600736"/>
            </a:xfrm>
            <a:prstGeom prst="rect">
              <a:avLst/>
            </a:prstGeom>
            <a:noFill/>
          </p:spPr>
          <p:txBody>
            <a:bodyPr wrap="square" rtlCol="0">
              <a:spAutoFit/>
            </a:bodyPr>
            <a:lstStyle/>
            <a:p>
              <a:pPr algn="ctr">
                <a:lnSpc>
                  <a:spcPct val="120000"/>
                </a:lnSpc>
              </a:pPr>
              <a:r>
                <a:rPr lang="en-US" sz="2100" dirty="0">
                  <a:solidFill>
                    <a:srgbClr val="848363"/>
                  </a:solidFill>
                  <a:latin typeface="Calibri" panose="020F0502020204030204" pitchFamily="34" charset="0"/>
                  <a:ea typeface="Calibri" panose="020F0502020204030204" pitchFamily="34" charset="0"/>
                  <a:cs typeface="+mn-ea"/>
                  <a:sym typeface="Arial" panose="020B0604020202020204" pitchFamily="34" charset="0"/>
                </a:rPr>
                <a:t>01</a:t>
              </a:r>
              <a:endParaRPr lang="en-GB" sz="2100" dirty="0">
                <a:solidFill>
                  <a:srgbClr val="848363"/>
                </a:solidFill>
                <a:latin typeface="Calibri" panose="020F0502020204030204" pitchFamily="34" charset="0"/>
                <a:ea typeface="Calibri" panose="020F0502020204030204" pitchFamily="34" charset="0"/>
                <a:cs typeface="+mn-ea"/>
                <a:sym typeface="Arial" panose="020B0604020202020204" pitchFamily="34" charset="0"/>
              </a:endParaRPr>
            </a:p>
          </p:txBody>
        </p:sp>
        <p:sp>
          <p:nvSpPr>
            <p:cNvPr id="15" name="Rectangle 25"/>
            <p:cNvSpPr/>
            <p:nvPr/>
          </p:nvSpPr>
          <p:spPr>
            <a:xfrm>
              <a:off x="6451406" y="2451362"/>
              <a:ext cx="4315634" cy="3428903"/>
            </a:xfrm>
            <a:prstGeom prst="rect">
              <a:avLst/>
            </a:prstGeom>
          </p:spPr>
          <p:txBody>
            <a:bodyPr wrap="square">
              <a:spAutoFit/>
            </a:bodyPr>
            <a:lstStyle/>
            <a:p>
              <a:pPr algn="just">
                <a:lnSpc>
                  <a:spcPct val="120000"/>
                </a:lnSpc>
              </a:pPr>
              <a:r>
                <a:rPr lang="en-US" sz="1300" b="1">
                  <a:latin typeface="Times New Roman" panose="02020603050405020304" charset="0"/>
                  <a:cs typeface="Times New Roman" panose="02020603050405020304" charset="0"/>
                  <a:sym typeface="+mn-ea"/>
                </a:rPr>
                <a:t>The IPL (Indian Premier League) has become not just a cricketing extravaganza but also a platform where data-driven decisions can significantly impact team performance. The IPL 2022 Auction Data Analysis project aims to explore and analyze the data from the IPL 2022 auction using Python, unraveling insights into player valuation trends, team strategies, and factors influencing player prices.Through meticulous data collection from official IPL sources or reliable datasets, we delve into the player attributes, base prices, sold prices, and other pertinent information. Employing Python's powerful libraries for data analysis, visualization, and modeling, we conduct exploratory data analysis (EDA) to uncover patterns, distributions, and correlations within the data.</a:t>
              </a:r>
              <a:endParaRPr lang="en-US" sz="1300" b="1">
                <a:latin typeface="Times New Roman" panose="02020603050405020304" charset="0"/>
                <a:cs typeface="Times New Roman" panose="02020603050405020304" charset="0"/>
              </a:endParaRPr>
            </a:p>
            <a:p>
              <a:pPr algn="just">
                <a:lnSpc>
                  <a:spcPct val="120000"/>
                </a:lnSpc>
              </a:pPr>
              <a:endParaRPr lang="en-GB" sz="1300" b="1" dirty="0">
                <a:latin typeface="Times New Roman" panose="02020603050405020304" charset="0"/>
                <a:ea typeface="Calibri" panose="020F0502020204030204" pitchFamily="34" charset="0"/>
                <a:cs typeface="Times New Roman" panose="02020603050405020304" charset="0"/>
                <a:sym typeface="Arial" panose="020B0604020202020204" pitchFamily="34" charset="0"/>
              </a:endParaRPr>
            </a:p>
          </p:txBody>
        </p:sp>
      </p:grpSp>
      <p:grpSp>
        <p:nvGrpSpPr>
          <p:cNvPr id="16" name="组合 15"/>
          <p:cNvGrpSpPr/>
          <p:nvPr/>
        </p:nvGrpSpPr>
        <p:grpSpPr>
          <a:xfrm>
            <a:off x="3521710" y="3437255"/>
            <a:ext cx="8354695" cy="3857624"/>
            <a:chOff x="5307450" y="3509085"/>
            <a:chExt cx="5698041" cy="1246759"/>
          </a:xfrm>
        </p:grpSpPr>
        <p:sp>
          <p:nvSpPr>
            <p:cNvPr id="17" name="Freeform 8"/>
            <p:cNvSpPr/>
            <p:nvPr/>
          </p:nvSpPr>
          <p:spPr>
            <a:xfrm>
              <a:off x="5815887" y="3548284"/>
              <a:ext cx="5189604" cy="978526"/>
            </a:xfrm>
            <a:custGeom>
              <a:avLst/>
              <a:gdLst>
                <a:gd name="connsiteX0" fmla="*/ 0 w 6907174"/>
                <a:gd name="connsiteY0" fmla="*/ 0 h 1083733"/>
                <a:gd name="connsiteX1" fmla="*/ 6907174 w 6907174"/>
                <a:gd name="connsiteY1" fmla="*/ 0 h 1083733"/>
                <a:gd name="connsiteX2" fmla="*/ 6907174 w 6907174"/>
                <a:gd name="connsiteY2" fmla="*/ 1083733 h 1083733"/>
                <a:gd name="connsiteX3" fmla="*/ 0 w 6907174"/>
                <a:gd name="connsiteY3" fmla="*/ 1083733 h 1083733"/>
                <a:gd name="connsiteX4" fmla="*/ 0 w 6907174"/>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174" h="1083733">
                  <a:moveTo>
                    <a:pt x="0" y="0"/>
                  </a:moveTo>
                  <a:lnTo>
                    <a:pt x="6907174" y="0"/>
                  </a:lnTo>
                  <a:lnTo>
                    <a:pt x="6907174" y="1083733"/>
                  </a:lnTo>
                  <a:lnTo>
                    <a:pt x="0" y="1083733"/>
                  </a:lnTo>
                  <a:lnTo>
                    <a:pt x="0" y="0"/>
                  </a:lnTo>
                  <a:close/>
                </a:path>
              </a:pathLst>
            </a:custGeom>
            <a:solidFill>
              <a:schemeClr val="accent4">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rgbClr val="FFFFFF"/>
                </a:solidFill>
                <a:latin typeface="Calibri" panose="020F0502020204030204" pitchFamily="34" charset="0"/>
                <a:ea typeface="Calibri" panose="020F0502020204030204" pitchFamily="34" charset="0"/>
                <a:sym typeface="Arial" panose="020B0604020202020204" pitchFamily="34" charset="0"/>
              </a:endParaRPr>
            </a:p>
          </p:txBody>
        </p:sp>
        <p:sp>
          <p:nvSpPr>
            <p:cNvPr id="18" name="Oval 9"/>
            <p:cNvSpPr/>
            <p:nvPr/>
          </p:nvSpPr>
          <p:spPr>
            <a:xfrm>
              <a:off x="5307450" y="3509085"/>
              <a:ext cx="1017885" cy="287319"/>
            </a:xfrm>
            <a:prstGeom prst="ellipse">
              <a:avLst/>
            </a:prstGeom>
            <a:ln>
              <a:solidFill>
                <a:srgbClr val="848363"/>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pPr algn="just">
                <a:lnSpc>
                  <a:spcPct val="120000"/>
                </a:lnSpc>
              </a:pPr>
              <a:endParaRPr lang="zh-CN" altLang="en-US" sz="710">
                <a:solidFill>
                  <a:srgbClr val="FFFFFF"/>
                </a:solidFill>
                <a:latin typeface="Calibri" panose="020F0502020204030204" pitchFamily="34" charset="0"/>
                <a:ea typeface="Calibri" panose="020F0502020204030204" pitchFamily="34" charset="0"/>
                <a:cs typeface="+mn-ea"/>
                <a:sym typeface="Arial" panose="020B0604020202020204" pitchFamily="34" charset="0"/>
              </a:endParaRPr>
            </a:p>
          </p:txBody>
        </p:sp>
        <p:sp>
          <p:nvSpPr>
            <p:cNvPr id="19" name="TextBox 19"/>
            <p:cNvSpPr txBox="1"/>
            <p:nvPr/>
          </p:nvSpPr>
          <p:spPr>
            <a:xfrm>
              <a:off x="5585552" y="3581772"/>
              <a:ext cx="428483" cy="154537"/>
            </a:xfrm>
            <a:prstGeom prst="rect">
              <a:avLst/>
            </a:prstGeom>
            <a:noFill/>
          </p:spPr>
          <p:txBody>
            <a:bodyPr wrap="square" rtlCol="0">
              <a:spAutoFit/>
            </a:bodyPr>
            <a:lstStyle/>
            <a:p>
              <a:pPr algn="ctr">
                <a:lnSpc>
                  <a:spcPct val="120000"/>
                </a:lnSpc>
              </a:pPr>
              <a:r>
                <a:rPr lang="en-US" sz="2100" dirty="0">
                  <a:solidFill>
                    <a:srgbClr val="848363"/>
                  </a:solidFill>
                  <a:latin typeface="Calibri" panose="020F0502020204030204" pitchFamily="34" charset="0"/>
                  <a:ea typeface="Calibri" panose="020F0502020204030204" pitchFamily="34" charset="0"/>
                  <a:cs typeface="+mn-ea"/>
                  <a:sym typeface="Arial" panose="020B0604020202020204" pitchFamily="34" charset="0"/>
                </a:rPr>
                <a:t>02</a:t>
              </a:r>
              <a:endParaRPr lang="en-GB" sz="2100" dirty="0">
                <a:solidFill>
                  <a:srgbClr val="848363"/>
                </a:solidFill>
                <a:latin typeface="Calibri" panose="020F0502020204030204" pitchFamily="34" charset="0"/>
                <a:ea typeface="Calibri" panose="020F0502020204030204" pitchFamily="34" charset="0"/>
                <a:cs typeface="+mn-ea"/>
                <a:sym typeface="Arial" panose="020B0604020202020204" pitchFamily="34" charset="0"/>
              </a:endParaRPr>
            </a:p>
          </p:txBody>
        </p:sp>
        <p:sp>
          <p:nvSpPr>
            <p:cNvPr id="20" name="Rectangle 26"/>
            <p:cNvSpPr/>
            <p:nvPr/>
          </p:nvSpPr>
          <p:spPr>
            <a:xfrm>
              <a:off x="6746144" y="3581530"/>
              <a:ext cx="4032846" cy="1174314"/>
            </a:xfrm>
            <a:prstGeom prst="rect">
              <a:avLst/>
            </a:prstGeom>
          </p:spPr>
          <p:txBody>
            <a:bodyPr wrap="square">
              <a:noAutofit/>
            </a:bodyPr>
            <a:lstStyle/>
            <a:p>
              <a:pPr algn="just">
                <a:lnSpc>
                  <a:spcPct val="120000"/>
                </a:lnSpc>
              </a:pPr>
              <a:r>
                <a:rPr lang="en-US" sz="1300" b="1">
                  <a:latin typeface="Times New Roman" panose="02020603050405020304" charset="0"/>
                  <a:cs typeface="Times New Roman" panose="02020603050405020304" charset="0"/>
                  <a:sym typeface="+mn-ea"/>
                </a:rPr>
                <a:t>Our analysis extends to historical trends, comparing auction dynamics with 2022 seasons to identify shifts and patterns. We delve deeper into factors influencing player base prices, sold prices , playing role,  and team strategies.Optionally, predictive modeling using python  allows us to forecast player prices, offering insights into potential player valuations for future auctions. Our findings culminate in actionable insights and strategic recom mendations for IPL teams, aiding them in making informed decisions during the auction process.This project not only showcases the prowess of Python in analyzing sports data but also underscores the importance of data-driven decision-making in the highly competitive realm of professional sports. Through this analysis, we aim to contribute to the evolving landscape of sports analytics, offering valuable insights for IPL team management and stakeholders.</a:t>
              </a:r>
              <a:endParaRPr lang="en-US" sz="1300" b="1">
                <a:latin typeface="Times New Roman" panose="02020603050405020304" charset="0"/>
                <a:cs typeface="Times New Roman" panose="02020603050405020304" charset="0"/>
              </a:endParaRPr>
            </a:p>
            <a:p>
              <a:pPr algn="just">
                <a:lnSpc>
                  <a:spcPct val="120000"/>
                </a:lnSpc>
              </a:pPr>
              <a:r>
                <a:rPr lang="zh-CN" altLang="en-US" sz="1300" dirty="0">
                  <a:latin typeface="Calibri" panose="020F0502020204030204" pitchFamily="34" charset="0"/>
                  <a:ea typeface="Calibri" panose="020F0502020204030204" pitchFamily="34" charset="0"/>
                  <a:cs typeface="+mn-ea"/>
                  <a:sym typeface="Arial" panose="020B0604020202020204" pitchFamily="34" charset="0"/>
                </a:rPr>
                <a:t>
</a:t>
              </a:r>
              <a:endParaRPr lang="en-GB" sz="1300" dirty="0">
                <a:latin typeface="Calibri" panose="020F0502020204030204" pitchFamily="34" charset="0"/>
                <a:ea typeface="Calibri" panose="020F0502020204030204" pitchFamily="34" charset="0"/>
                <a:cs typeface="+mn-ea"/>
                <a:sym typeface="Arial" panose="020B0604020202020204" pitchFamily="34" charset="0"/>
              </a:endParaRPr>
            </a:p>
          </p:txBody>
        </p:sp>
      </p:grpSp>
      <p:sp>
        <p:nvSpPr>
          <p:cNvPr id="26" name="矩形 25"/>
          <p:cNvSpPr/>
          <p:nvPr/>
        </p:nvSpPr>
        <p:spPr>
          <a:xfrm>
            <a:off x="1686708" y="346054"/>
            <a:ext cx="263525" cy="521970"/>
          </a:xfrm>
          <a:prstGeom prst="rect">
            <a:avLst/>
          </a:prstGeom>
          <a:noFill/>
        </p:spPr>
        <p:txBody>
          <a:bodyPr wrap="none">
            <a:spAutoFit/>
          </a:bodyPr>
          <a:lstStyle/>
          <a:p>
            <a:pPr algn="ctr"/>
            <a:r>
              <a:rPr lang="en-US" altLang="zh-CN" sz="2800" b="1" dirty="0" smtClean="0">
                <a:solidFill>
                  <a:schemeClr val="accent4">
                    <a:lumMod val="40000"/>
                    <a:lumOff val="60000"/>
                  </a:schemeClr>
                </a:solidFill>
                <a:latin typeface="Calibri" panose="020F0502020204030204" pitchFamily="34" charset="0"/>
                <a:ea typeface="Calibri" panose="020F0502020204030204" pitchFamily="34" charset="0"/>
              </a:rPr>
              <a:t> </a:t>
            </a:r>
            <a:endParaRPr lang="zh-CN" altLang="en-US" sz="2800" b="1" dirty="0" smtClean="0">
              <a:solidFill>
                <a:schemeClr val="accent4">
                  <a:lumMod val="40000"/>
                  <a:lumOff val="60000"/>
                </a:schemeClr>
              </a:solidFill>
              <a:latin typeface="Calibri" panose="020F0502020204030204" pitchFamily="34" charset="0"/>
              <a:ea typeface="Calibri" panose="020F0502020204030204" pitchFamily="34" charset="0"/>
            </a:endParaRPr>
          </a:p>
        </p:txBody>
      </p:sp>
      <p:sp>
        <p:nvSpPr>
          <p:cNvPr id="27" name="矩形 26"/>
          <p:cNvSpPr/>
          <p:nvPr/>
        </p:nvSpPr>
        <p:spPr>
          <a:xfrm>
            <a:off x="259080" y="334645"/>
            <a:ext cx="1092200" cy="8978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accent4">
                    <a:lumMod val="40000"/>
                    <a:lumOff val="60000"/>
                  </a:schemeClr>
                </a:solidFill>
                <a:latin typeface="Calibri" panose="020F0502020204030204" pitchFamily="34" charset="0"/>
                <a:ea typeface="Calibri" panose="020F0502020204030204" pitchFamily="34" charset="0"/>
              </a:rPr>
              <a:t>01</a:t>
            </a:r>
            <a:endParaRPr lang="zh-CN" altLang="en-US" sz="2400" b="1" dirty="0">
              <a:solidFill>
                <a:schemeClr val="accent4">
                  <a:lumMod val="40000"/>
                  <a:lumOff val="60000"/>
                </a:schemeClr>
              </a:solidFill>
              <a:latin typeface="Calibri" panose="020F0502020204030204" pitchFamily="34" charset="0"/>
              <a:ea typeface="Calibri" panose="020F0502020204030204" pitchFamily="34" charset="0"/>
            </a:endParaRPr>
          </a:p>
        </p:txBody>
      </p:sp>
      <p:grpSp>
        <p:nvGrpSpPr>
          <p:cNvPr id="28" name="组合 27"/>
          <p:cNvGrpSpPr/>
          <p:nvPr/>
        </p:nvGrpSpPr>
        <p:grpSpPr>
          <a:xfrm>
            <a:off x="346710" y="280670"/>
            <a:ext cx="1004570" cy="953135"/>
            <a:chOff x="2668588" y="1189513"/>
            <a:chExt cx="3238500" cy="4047650"/>
          </a:xfrm>
          <a:solidFill>
            <a:schemeClr val="accent4">
              <a:lumMod val="40000"/>
              <a:lumOff val="60000"/>
            </a:schemeClr>
          </a:solidFill>
        </p:grpSpPr>
        <p:grpSp>
          <p:nvGrpSpPr>
            <p:cNvPr id="29" name="组合 28"/>
            <p:cNvGrpSpPr/>
            <p:nvPr/>
          </p:nvGrpSpPr>
          <p:grpSpPr>
            <a:xfrm>
              <a:off x="2668588" y="1189513"/>
              <a:ext cx="3238500" cy="1309688"/>
              <a:chOff x="4478338" y="1241901"/>
              <a:chExt cx="3238500" cy="1309688"/>
            </a:xfrm>
            <a:grpFill/>
          </p:grpSpPr>
          <p:sp>
            <p:nvSpPr>
              <p:cNvPr id="34"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p>
            </p:txBody>
          </p:sp>
          <p:sp>
            <p:nvSpPr>
              <p:cNvPr id="35"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30" name="组合 29"/>
            <p:cNvGrpSpPr/>
            <p:nvPr/>
          </p:nvGrpSpPr>
          <p:grpSpPr>
            <a:xfrm>
              <a:off x="2668588" y="3924300"/>
              <a:ext cx="3238500" cy="1312863"/>
              <a:chOff x="4478338" y="3976688"/>
              <a:chExt cx="3238500" cy="1312863"/>
            </a:xfrm>
            <a:grpFill/>
          </p:grpSpPr>
          <p:sp>
            <p:nvSpPr>
              <p:cNvPr id="31"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p>
            </p:txBody>
          </p:sp>
          <p:sp>
            <p:nvSpPr>
              <p:cNvPr id="32"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14000">
        <p:split orient="vert" dir="in"/>
      </p:transition>
    </mc:Choice>
    <mc:Fallback>
      <p:transition spd="slow" advClick="0" advTm="14000">
        <p:split orient="vert" dir="in"/>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46710" y="1513205"/>
            <a:ext cx="6162675" cy="4988560"/>
          </a:xfrm>
          <a:prstGeom prst="rect">
            <a:avLst/>
          </a:prstGeom>
          <a:noFill/>
          <a:ln w="3175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869315" y="1993900"/>
            <a:ext cx="11322685" cy="4037330"/>
            <a:chOff x="4838700" y="1993900"/>
            <a:chExt cx="7353300" cy="4037330"/>
          </a:xfrm>
        </p:grpSpPr>
        <p:sp>
          <p:nvSpPr>
            <p:cNvPr id="29" name="矩形 28"/>
            <p:cNvSpPr/>
            <p:nvPr/>
          </p:nvSpPr>
          <p:spPr>
            <a:xfrm>
              <a:off x="4838700" y="1993900"/>
              <a:ext cx="7353300" cy="4037330"/>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3" name="矩形 12"/>
            <p:cNvSpPr/>
            <p:nvPr/>
          </p:nvSpPr>
          <p:spPr>
            <a:xfrm>
              <a:off x="5211499" y="1993900"/>
              <a:ext cx="6561514" cy="4037330"/>
            </a:xfrm>
            <a:prstGeom prst="rect">
              <a:avLst/>
            </a:prstGeom>
          </p:spPr>
          <p:txBody>
            <a:bodyPr wrap="square">
              <a:noAutofit/>
            </a:bodyPr>
            <a:lstStyle/>
            <a:p>
              <a:pPr algn="just">
                <a:lnSpc>
                  <a:spcPct val="150000"/>
                </a:lnSpc>
              </a:pPr>
              <a:r>
                <a:rPr lang="en-US" sz="2100" b="1">
                  <a:latin typeface="Times New Roman" panose="02020603050405020304" charset="0"/>
                  <a:cs typeface="Times New Roman" panose="02020603050405020304" charset="0"/>
                  <a:sym typeface="+mn-ea"/>
                </a:rPr>
                <a:t>We gratefully acknowledge the collective contributions that have  enriched the field of IPL 2022 auction data analysis. Our appreciation  extends to the pioneering researchers whose work has shaped the  landscape of sentiment analysis methodologies.</a:t>
              </a:r>
              <a:r>
                <a:rPr lang="en-IN" altLang="en-US" sz="2100" b="1">
                  <a:latin typeface="Times New Roman" panose="02020603050405020304" charset="0"/>
                  <a:cs typeface="Times New Roman" panose="02020603050405020304" charset="0"/>
                  <a:sym typeface="+mn-ea"/>
                </a:rPr>
                <a:t> W</a:t>
              </a:r>
              <a:r>
                <a:rPr lang="en-US" sz="2100" b="1">
                  <a:latin typeface="Times New Roman" panose="02020603050405020304" charset="0"/>
                  <a:cs typeface="Times New Roman" panose="02020603050405020304" charset="0"/>
                  <a:sym typeface="+mn-ea"/>
                </a:rPr>
                <a:t>e express our gratitude to our teacher, technical assistant  and classmates for their guidance and inspiration, which have been  invaluable in our exploration of ipl 2022 auction data analysis. It is  through the collective efforts of these individuals and organizations that we continue to advance our understanding of  public opinion and discourse in the digital age.</a:t>
              </a:r>
              <a:endParaRPr lang="en-US" sz="2100" b="1">
                <a:latin typeface="Times New Roman" panose="02020603050405020304" charset="0"/>
                <a:cs typeface="Times New Roman" panose="02020603050405020304" charset="0"/>
              </a:endParaRPr>
            </a:p>
            <a:p>
              <a:pPr algn="just">
                <a:lnSpc>
                  <a:spcPct val="150000"/>
                </a:lnSpc>
              </a:pPr>
              <a:endParaRPr lang="zh-CN" altLang="en-US" sz="2100" b="1" dirty="0">
                <a:latin typeface="Times New Roman" panose="02020603050405020304" charset="0"/>
                <a:ea typeface="Calibri" panose="020F0502020204030204" pitchFamily="34" charset="0"/>
                <a:cs typeface="Times New Roman" panose="02020603050405020304" charset="0"/>
              </a:endParaRPr>
            </a:p>
          </p:txBody>
        </p:sp>
      </p:grpSp>
      <p:sp>
        <p:nvSpPr>
          <p:cNvPr id="27" name="矩形 26"/>
          <p:cNvSpPr/>
          <p:nvPr/>
        </p:nvSpPr>
        <p:spPr>
          <a:xfrm>
            <a:off x="1025525" y="346075"/>
            <a:ext cx="7703820" cy="868045"/>
          </a:xfrm>
          <a:prstGeom prst="rect">
            <a:avLst/>
          </a:prstGeom>
          <a:noFill/>
        </p:spPr>
        <p:txBody>
          <a:bodyPr wrap="none">
            <a:noAutofit/>
          </a:bodyPr>
          <a:lstStyle/>
          <a:p>
            <a:pPr algn="ctr"/>
            <a:r>
              <a:rPr lang="en-US" altLang="zh-CN" sz="2800" b="1" dirty="0" smtClean="0">
                <a:solidFill>
                  <a:schemeClr val="accent4">
                    <a:lumMod val="40000"/>
                    <a:lumOff val="60000"/>
                  </a:schemeClr>
                </a:solidFill>
                <a:latin typeface="Calibri" panose="020F0502020204030204" pitchFamily="34" charset="0"/>
                <a:ea typeface="Calibri" panose="020F0502020204030204" pitchFamily="34" charset="0"/>
              </a:rPr>
              <a:t> </a:t>
            </a:r>
            <a:r>
              <a:rPr lang="en-IN" altLang="en-US" sz="5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ACKNOWLEDGEMENT</a:t>
            </a:r>
            <a:endParaRPr lang="en-IN" altLang="en-US" sz="5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8" name="矩形 27"/>
          <p:cNvSpPr/>
          <p:nvPr/>
        </p:nvSpPr>
        <p:spPr>
          <a:xfrm>
            <a:off x="259080" y="334645"/>
            <a:ext cx="698500" cy="10115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accent4">
                    <a:lumMod val="40000"/>
                    <a:lumOff val="60000"/>
                  </a:schemeClr>
                </a:solidFill>
                <a:latin typeface="Calibri" panose="020F0502020204030204" pitchFamily="34" charset="0"/>
                <a:ea typeface="Calibri" panose="020F0502020204030204" pitchFamily="34" charset="0"/>
              </a:rPr>
              <a:t>0</a:t>
            </a:r>
            <a:r>
              <a:rPr lang="en-IN" altLang="en-US" sz="2400" b="1" dirty="0">
                <a:solidFill>
                  <a:schemeClr val="accent4">
                    <a:lumMod val="40000"/>
                    <a:lumOff val="60000"/>
                  </a:schemeClr>
                </a:solidFill>
                <a:latin typeface="Calibri" panose="020F0502020204030204" pitchFamily="34" charset="0"/>
                <a:ea typeface="Calibri" panose="020F0502020204030204" pitchFamily="34" charset="0"/>
              </a:rPr>
              <a:t>2</a:t>
            </a:r>
            <a:endParaRPr lang="en-IN" altLang="en-US" sz="2400" b="1" dirty="0">
              <a:solidFill>
                <a:schemeClr val="accent4">
                  <a:lumMod val="40000"/>
                  <a:lumOff val="60000"/>
                </a:schemeClr>
              </a:solidFill>
              <a:latin typeface="Calibri" panose="020F0502020204030204" pitchFamily="34" charset="0"/>
              <a:ea typeface="Calibri" panose="020F0502020204030204" pitchFamily="34" charset="0"/>
            </a:endParaRPr>
          </a:p>
        </p:txBody>
      </p:sp>
      <p:grpSp>
        <p:nvGrpSpPr>
          <p:cNvPr id="30" name="组合 29"/>
          <p:cNvGrpSpPr/>
          <p:nvPr/>
        </p:nvGrpSpPr>
        <p:grpSpPr>
          <a:xfrm>
            <a:off x="309018" y="280751"/>
            <a:ext cx="560587" cy="1038038"/>
            <a:chOff x="2436653" y="1189513"/>
            <a:chExt cx="3470435" cy="6426199"/>
          </a:xfrm>
          <a:solidFill>
            <a:schemeClr val="accent4">
              <a:lumMod val="40000"/>
              <a:lumOff val="60000"/>
            </a:schemeClr>
          </a:solidFill>
        </p:grpSpPr>
        <p:grpSp>
          <p:nvGrpSpPr>
            <p:cNvPr id="31" name="组合 30"/>
            <p:cNvGrpSpPr/>
            <p:nvPr/>
          </p:nvGrpSpPr>
          <p:grpSpPr>
            <a:xfrm>
              <a:off x="2668588" y="1189513"/>
              <a:ext cx="3238500" cy="1309688"/>
              <a:chOff x="4478338" y="1241901"/>
              <a:chExt cx="3238500" cy="1309688"/>
            </a:xfrm>
            <a:grpFill/>
          </p:grpSpPr>
          <p:sp>
            <p:nvSpPr>
              <p:cNvPr id="36"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p>
            </p:txBody>
          </p:sp>
          <p:sp>
            <p:nvSpPr>
              <p:cNvPr id="37"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32" name="组合 31"/>
            <p:cNvGrpSpPr/>
            <p:nvPr/>
          </p:nvGrpSpPr>
          <p:grpSpPr>
            <a:xfrm>
              <a:off x="2436653" y="6302617"/>
              <a:ext cx="3240546" cy="1313095"/>
              <a:chOff x="4246403" y="6355005"/>
              <a:chExt cx="3240546" cy="1313095"/>
            </a:xfrm>
            <a:grpFill/>
          </p:grpSpPr>
          <p:sp>
            <p:nvSpPr>
              <p:cNvPr id="34" name="Freeform 7"/>
              <p:cNvSpPr/>
              <p:nvPr/>
            </p:nvSpPr>
            <p:spPr bwMode="auto">
              <a:xfrm>
                <a:off x="4246403" y="6355005"/>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8"/>
              <p:cNvSpPr/>
              <p:nvPr/>
            </p:nvSpPr>
            <p:spPr bwMode="auto">
              <a:xfrm>
                <a:off x="4478636" y="6496525"/>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500" advClick="0" advTm="15000">
        <p:checker/>
      </p:transition>
    </mc:Choice>
    <mc:Fallback>
      <p:transition spd="slow" advClick="0" advTm="15000">
        <p:checker/>
      </p:transition>
    </mc:Fallback>
  </mc:AlternateContent>
  <p:timing>
    <p:tnLst>
      <p:par>
        <p:cTn id="1" dur="indefinite" restart="never" nodeType="tmRoot"/>
      </p:par>
    </p:tnLst>
    <p:bldLst>
      <p:bldP spid="3"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4605051" y="1773819"/>
            <a:ext cx="1469585" cy="3605200"/>
            <a:chOff x="4605051" y="1773819"/>
            <a:chExt cx="1469585" cy="3605200"/>
          </a:xfrm>
        </p:grpSpPr>
        <p:cxnSp>
          <p:nvCxnSpPr>
            <p:cNvPr id="8" name="直接连接符 7"/>
            <p:cNvCxnSpPr/>
            <p:nvPr/>
          </p:nvCxnSpPr>
          <p:spPr>
            <a:xfrm>
              <a:off x="5281421" y="1773819"/>
              <a:ext cx="0" cy="3605200"/>
            </a:xfrm>
            <a:prstGeom prst="line">
              <a:avLst/>
            </a:prstGeom>
            <a:ln w="22225">
              <a:solidFill>
                <a:schemeClr val="accent4">
                  <a:lumMod val="40000"/>
                  <a:lumOff val="6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5281421" y="1773819"/>
              <a:ext cx="793215" cy="0"/>
            </a:xfrm>
            <a:prstGeom prst="line">
              <a:avLst/>
            </a:prstGeom>
            <a:ln w="22225">
              <a:solidFill>
                <a:schemeClr val="accent4">
                  <a:lumMod val="40000"/>
                  <a:lumOff val="6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4605051" y="3575109"/>
              <a:ext cx="1469585" cy="0"/>
            </a:xfrm>
            <a:prstGeom prst="line">
              <a:avLst/>
            </a:prstGeom>
            <a:ln w="22225">
              <a:solidFill>
                <a:schemeClr val="accent4">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281421" y="5376399"/>
              <a:ext cx="793215" cy="0"/>
            </a:xfrm>
            <a:prstGeom prst="line">
              <a:avLst/>
            </a:prstGeom>
            <a:ln w="22225">
              <a:solidFill>
                <a:schemeClr val="accent4">
                  <a:lumMod val="40000"/>
                  <a:lumOff val="60000"/>
                </a:schemeClr>
              </a:solidFill>
              <a:tailEnd type="none"/>
            </a:ln>
          </p:spPr>
          <p:style>
            <a:lnRef idx="1">
              <a:schemeClr val="accent1"/>
            </a:lnRef>
            <a:fillRef idx="0">
              <a:schemeClr val="accent1"/>
            </a:fillRef>
            <a:effectRef idx="0">
              <a:schemeClr val="accent1"/>
            </a:effectRef>
            <a:fontRef idx="minor">
              <a:schemeClr val="tx1"/>
            </a:fontRef>
          </p:style>
        </p:cxnSp>
      </p:grpSp>
      <p:sp>
        <p:nvSpPr>
          <p:cNvPr id="19" name="矩形 18"/>
          <p:cNvSpPr/>
          <p:nvPr/>
        </p:nvSpPr>
        <p:spPr>
          <a:xfrm>
            <a:off x="6200060" y="1450417"/>
            <a:ext cx="736599" cy="646803"/>
          </a:xfrm>
          <a:prstGeom prst="rect">
            <a:avLst/>
          </a:prstGeom>
          <a:solidFill>
            <a:schemeClr val="accent4">
              <a:lumMod val="40000"/>
              <a:lumOff val="60000"/>
            </a:schemeClr>
          </a:solidFill>
          <a:ln>
            <a:solidFill>
              <a:srgbClr val="40404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lumMod val="75000"/>
                    <a:lumOff val="25000"/>
                  </a:schemeClr>
                </a:solidFill>
                <a:latin typeface="Calibri" panose="020F0502020204030204" pitchFamily="34" charset="0"/>
                <a:ea typeface="Calibri" panose="020F0502020204030204" pitchFamily="34" charset="0"/>
              </a:rPr>
              <a:t>A</a:t>
            </a:r>
            <a:endParaRPr lang="zh-CN" altLang="en-US" sz="2800" b="1" dirty="0">
              <a:solidFill>
                <a:schemeClr val="tx1">
                  <a:lumMod val="75000"/>
                  <a:lumOff val="25000"/>
                </a:schemeClr>
              </a:solidFill>
              <a:latin typeface="Calibri" panose="020F0502020204030204" pitchFamily="34" charset="0"/>
              <a:ea typeface="Calibri" panose="020F0502020204030204" pitchFamily="34" charset="0"/>
            </a:endParaRPr>
          </a:p>
        </p:txBody>
      </p:sp>
      <p:sp>
        <p:nvSpPr>
          <p:cNvPr id="22" name="矩形 21"/>
          <p:cNvSpPr/>
          <p:nvPr/>
        </p:nvSpPr>
        <p:spPr>
          <a:xfrm>
            <a:off x="6211357" y="3259836"/>
            <a:ext cx="736599" cy="646803"/>
          </a:xfrm>
          <a:prstGeom prst="rect">
            <a:avLst/>
          </a:prstGeom>
          <a:solidFill>
            <a:schemeClr val="accent4">
              <a:lumMod val="40000"/>
              <a:lumOff val="60000"/>
            </a:schemeClr>
          </a:solidFill>
          <a:ln>
            <a:solidFill>
              <a:srgbClr val="40404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lumMod val="75000"/>
                    <a:lumOff val="25000"/>
                  </a:schemeClr>
                </a:solidFill>
                <a:latin typeface="Calibri" panose="020F0502020204030204" pitchFamily="34" charset="0"/>
                <a:ea typeface="Calibri" panose="020F0502020204030204" pitchFamily="34" charset="0"/>
              </a:rPr>
              <a:t>B</a:t>
            </a:r>
            <a:endParaRPr lang="zh-CN" altLang="en-US" sz="2800" b="1" dirty="0">
              <a:solidFill>
                <a:schemeClr val="tx1">
                  <a:lumMod val="75000"/>
                  <a:lumOff val="25000"/>
                </a:schemeClr>
              </a:solidFill>
              <a:latin typeface="Calibri" panose="020F0502020204030204" pitchFamily="34" charset="0"/>
              <a:ea typeface="Calibri" panose="020F0502020204030204" pitchFamily="34" charset="0"/>
            </a:endParaRPr>
          </a:p>
        </p:txBody>
      </p:sp>
      <p:sp>
        <p:nvSpPr>
          <p:cNvPr id="25" name="矩形 24"/>
          <p:cNvSpPr/>
          <p:nvPr/>
        </p:nvSpPr>
        <p:spPr>
          <a:xfrm>
            <a:off x="6200060" y="5052997"/>
            <a:ext cx="736599" cy="646803"/>
          </a:xfrm>
          <a:prstGeom prst="rect">
            <a:avLst/>
          </a:prstGeom>
          <a:solidFill>
            <a:schemeClr val="accent4">
              <a:lumMod val="40000"/>
              <a:lumOff val="60000"/>
            </a:schemeClr>
          </a:solidFill>
          <a:ln>
            <a:solidFill>
              <a:srgbClr val="40404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tx1">
                    <a:lumMod val="75000"/>
                    <a:lumOff val="25000"/>
                  </a:schemeClr>
                </a:solidFill>
                <a:latin typeface="Calibri" panose="020F0502020204030204" pitchFamily="34" charset="0"/>
                <a:ea typeface="Calibri" panose="020F0502020204030204" pitchFamily="34" charset="0"/>
              </a:rPr>
              <a:t>C</a:t>
            </a:r>
            <a:endParaRPr lang="zh-CN" altLang="en-US" sz="2800" b="1" dirty="0">
              <a:solidFill>
                <a:schemeClr val="tx1">
                  <a:lumMod val="75000"/>
                  <a:lumOff val="25000"/>
                </a:schemeClr>
              </a:solidFill>
              <a:latin typeface="Calibri" panose="020F0502020204030204" pitchFamily="34" charset="0"/>
              <a:ea typeface="Calibri" panose="020F0502020204030204" pitchFamily="34" charset="0"/>
            </a:endParaRPr>
          </a:p>
        </p:txBody>
      </p:sp>
      <p:sp>
        <p:nvSpPr>
          <p:cNvPr id="27" name="矩形 26"/>
          <p:cNvSpPr/>
          <p:nvPr/>
        </p:nvSpPr>
        <p:spPr>
          <a:xfrm>
            <a:off x="7576185" y="1176655"/>
            <a:ext cx="3547745" cy="1014730"/>
          </a:xfrm>
          <a:prstGeom prst="rect">
            <a:avLst/>
          </a:prstGeom>
        </p:spPr>
        <p:txBody>
          <a:bodyPr wrap="square">
            <a:spAutoFit/>
          </a:bodyPr>
          <a:lstStyle/>
          <a:p>
            <a:pPr algn="just">
              <a:lnSpc>
                <a:spcPct val="150000"/>
              </a:lnSpc>
            </a:pPr>
            <a:r>
              <a:rPr lang="en-IN" altLang="zh-CN"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OBJECTIVE</a:t>
            </a:r>
            <a:endParaRPr lang="en-IN" altLang="zh-CN"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8" name="矩形 27"/>
          <p:cNvSpPr/>
          <p:nvPr/>
        </p:nvSpPr>
        <p:spPr>
          <a:xfrm>
            <a:off x="7576185" y="2990215"/>
            <a:ext cx="4164330" cy="1096645"/>
          </a:xfrm>
          <a:prstGeom prst="rect">
            <a:avLst/>
          </a:prstGeom>
        </p:spPr>
        <p:txBody>
          <a:bodyPr wrap="square">
            <a:noAutofit/>
          </a:bodyPr>
          <a:lstStyle/>
          <a:p>
            <a:pPr algn="just">
              <a:lnSpc>
                <a:spcPct val="150000"/>
              </a:lnSpc>
            </a:pPr>
            <a:r>
              <a:rPr lang="en-IN" altLang="zh-CN"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IMPORTANCE</a:t>
            </a:r>
            <a:r>
              <a:rPr lang="zh-CN" altLang="en-US"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
</a:t>
            </a:r>
            <a:endParaRPr lang="zh-CN" altLang="en-US" sz="40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9" name="矩形 28"/>
          <p:cNvSpPr/>
          <p:nvPr/>
        </p:nvSpPr>
        <p:spPr>
          <a:xfrm>
            <a:off x="7678420" y="4682490"/>
            <a:ext cx="3785235" cy="1106805"/>
          </a:xfrm>
          <a:prstGeom prst="rect">
            <a:avLst/>
          </a:prstGeom>
        </p:spPr>
        <p:txBody>
          <a:bodyPr wrap="square">
            <a:spAutoFit/>
          </a:bodyPr>
          <a:lstStyle/>
          <a:p>
            <a:pPr algn="just">
              <a:lnSpc>
                <a:spcPct val="150000"/>
              </a:lnSpc>
            </a:pPr>
            <a:r>
              <a:rPr lang="en-IN" altLang="zh-CN" sz="4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APPROACH</a:t>
            </a:r>
            <a:endParaRPr lang="en-IN" altLang="zh-CN" sz="4400" dirty="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grpSp>
        <p:nvGrpSpPr>
          <p:cNvPr id="3" name="组合 2"/>
          <p:cNvGrpSpPr/>
          <p:nvPr/>
        </p:nvGrpSpPr>
        <p:grpSpPr>
          <a:xfrm>
            <a:off x="414210" y="2634615"/>
            <a:ext cx="5105846" cy="1780540"/>
            <a:chOff x="2231880" y="2634884"/>
            <a:chExt cx="3444875" cy="1780596"/>
          </a:xfrm>
        </p:grpSpPr>
        <p:sp>
          <p:nvSpPr>
            <p:cNvPr id="4" name="矩形 3"/>
            <p:cNvSpPr/>
            <p:nvPr/>
          </p:nvSpPr>
          <p:spPr>
            <a:xfrm>
              <a:off x="2254030" y="2634884"/>
              <a:ext cx="2713245" cy="1780596"/>
            </a:xfrm>
            <a:prstGeom prst="rect">
              <a:avLst/>
            </a:prstGeom>
            <a:solidFill>
              <a:schemeClr val="accent4">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tx1"/>
                </a:solidFill>
                <a:latin typeface="Calibri" panose="020F0502020204030204" pitchFamily="34" charset="0"/>
                <a:ea typeface="Calibri" panose="020F0502020204030204" pitchFamily="34" charset="0"/>
              </a:endParaRPr>
            </a:p>
          </p:txBody>
        </p:sp>
        <p:sp>
          <p:nvSpPr>
            <p:cNvPr id="5" name="矩形 4"/>
            <p:cNvSpPr/>
            <p:nvPr/>
          </p:nvSpPr>
          <p:spPr>
            <a:xfrm>
              <a:off x="2806125" y="3817043"/>
              <a:ext cx="1092200" cy="368312"/>
            </a:xfrm>
            <a:prstGeom prst="rect">
              <a:avLst/>
            </a:prstGeom>
          </p:spPr>
          <p:txBody>
            <a:bodyPr wrap="square">
              <a:spAutoFit/>
            </a:bodyPr>
            <a:lstStyle/>
            <a:p>
              <a:pPr algn="ctr"/>
              <a:endParaRPr lang="zh-CN" altLang="en-US" dirty="0">
                <a:latin typeface="Calibri" panose="020F0502020204030204" pitchFamily="34" charset="0"/>
                <a:ea typeface="Calibri" panose="020F0502020204030204" pitchFamily="34" charset="0"/>
              </a:endParaRPr>
            </a:p>
          </p:txBody>
        </p:sp>
        <p:sp>
          <p:nvSpPr>
            <p:cNvPr id="2" name="文本框 1"/>
            <p:cNvSpPr txBox="1"/>
            <p:nvPr/>
          </p:nvSpPr>
          <p:spPr>
            <a:xfrm>
              <a:off x="2231880" y="3110347"/>
              <a:ext cx="3444875" cy="706777"/>
            </a:xfrm>
            <a:prstGeom prst="rect">
              <a:avLst/>
            </a:prstGeom>
            <a:noFill/>
          </p:spPr>
          <p:txBody>
            <a:bodyPr wrap="square" rtlCol="0">
              <a:spAutoFit/>
            </a:bodyPr>
            <a:lstStyle/>
            <a:p>
              <a:r>
                <a:rPr lang="en-IN" altLang="zh-CN" sz="4000" dirty="0">
                  <a:latin typeface="Times New Roman" panose="02020603050405020304" charset="0"/>
                  <a:ea typeface="Calibri" panose="020F0502020204030204" pitchFamily="34" charset="0"/>
                  <a:cs typeface="Times New Roman" panose="02020603050405020304" charset="0"/>
                </a:rPr>
                <a:t>INTRODUCTION</a:t>
              </a:r>
              <a:endParaRPr lang="en-IN" altLang="zh-CN" sz="4000" dirty="0">
                <a:latin typeface="Times New Roman" panose="02020603050405020304" charset="0"/>
                <a:ea typeface="Calibri" panose="020F0502020204030204" pitchFamily="34" charset="0"/>
                <a:cs typeface="Times New Roman" panose="02020603050405020304" charset="0"/>
              </a:endParaRPr>
            </a:p>
          </p:txBody>
        </p:sp>
      </p:grpSp>
      <p:sp>
        <p:nvSpPr>
          <p:cNvPr id="32" name="矩形 31"/>
          <p:cNvSpPr/>
          <p:nvPr/>
        </p:nvSpPr>
        <p:spPr>
          <a:xfrm>
            <a:off x="259080" y="334645"/>
            <a:ext cx="1195705" cy="8426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accent4">
                    <a:lumMod val="40000"/>
                    <a:lumOff val="60000"/>
                  </a:schemeClr>
                </a:solidFill>
                <a:latin typeface="Calibri" panose="020F0502020204030204" pitchFamily="34" charset="0"/>
                <a:ea typeface="Calibri" panose="020F0502020204030204" pitchFamily="34" charset="0"/>
              </a:rPr>
              <a:t>03</a:t>
            </a:r>
            <a:endParaRPr lang="zh-CN" altLang="en-US" sz="2400" b="1" dirty="0">
              <a:solidFill>
                <a:schemeClr val="accent4">
                  <a:lumMod val="40000"/>
                  <a:lumOff val="60000"/>
                </a:schemeClr>
              </a:solidFill>
              <a:latin typeface="Calibri" panose="020F0502020204030204" pitchFamily="34" charset="0"/>
              <a:ea typeface="Calibri" panose="020F0502020204030204" pitchFamily="34" charset="0"/>
            </a:endParaRPr>
          </a:p>
        </p:txBody>
      </p:sp>
      <p:grpSp>
        <p:nvGrpSpPr>
          <p:cNvPr id="39" name="组合 38"/>
          <p:cNvGrpSpPr/>
          <p:nvPr/>
        </p:nvGrpSpPr>
        <p:grpSpPr>
          <a:xfrm>
            <a:off x="346710" y="280670"/>
            <a:ext cx="918210" cy="1000125"/>
            <a:chOff x="2668588" y="1189513"/>
            <a:chExt cx="3238500" cy="4047650"/>
          </a:xfrm>
          <a:solidFill>
            <a:schemeClr val="accent4">
              <a:lumMod val="40000"/>
              <a:lumOff val="60000"/>
            </a:schemeClr>
          </a:solidFill>
        </p:grpSpPr>
        <p:grpSp>
          <p:nvGrpSpPr>
            <p:cNvPr id="40" name="组合 39"/>
            <p:cNvGrpSpPr/>
            <p:nvPr/>
          </p:nvGrpSpPr>
          <p:grpSpPr>
            <a:xfrm>
              <a:off x="2668588" y="1189513"/>
              <a:ext cx="3238500" cy="1309688"/>
              <a:chOff x="4478338" y="1241901"/>
              <a:chExt cx="3238500" cy="1309688"/>
            </a:xfrm>
            <a:grpFill/>
          </p:grpSpPr>
          <p:sp>
            <p:nvSpPr>
              <p:cNvPr id="45"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p>
            </p:txBody>
          </p:sp>
          <p:sp>
            <p:nvSpPr>
              <p:cNvPr id="46"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41" name="组合 40"/>
            <p:cNvGrpSpPr/>
            <p:nvPr/>
          </p:nvGrpSpPr>
          <p:grpSpPr>
            <a:xfrm>
              <a:off x="2668588" y="3924300"/>
              <a:ext cx="3238500" cy="1312863"/>
              <a:chOff x="4478338" y="3976688"/>
              <a:chExt cx="3238500" cy="1312863"/>
            </a:xfrm>
            <a:grpFill/>
          </p:grpSpPr>
          <p:sp>
            <p:nvSpPr>
              <p:cNvPr id="42"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p>
            </p:txBody>
          </p:sp>
          <p:sp>
            <p:nvSpPr>
              <p:cNvPr id="43"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000" advClick="0" advTm="10000">
        <p:cover dir="d"/>
      </p:transition>
    </mc:Choice>
    <mc:Fallback>
      <p:transition spd="slow" advClick="0" advTm="10000">
        <p:cover dir="d"/>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4" presetClass="entr" presetSubtype="16"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box(in)">
                                      <p:cBhvr>
                                        <p:cTn id="11" dur="2000"/>
                                        <p:tgtEl>
                                          <p:spTgt spid="27"/>
                                        </p:tgtEl>
                                      </p:cBhvr>
                                    </p:animEffect>
                                  </p:childTnLst>
                                </p:cTn>
                              </p:par>
                              <p:par>
                                <p:cTn id="12" presetID="4" presetClass="entr" presetSubtype="16" fill="hold" grpId="0" nodeType="with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box(in)">
                                      <p:cBhvr>
                                        <p:cTn id="14" dur="2000"/>
                                        <p:tgtEl>
                                          <p:spTgt spid="28"/>
                                        </p:tgtEl>
                                      </p:cBhvr>
                                    </p:animEffect>
                                  </p:childTnLst>
                                </p:cTn>
                              </p:par>
                              <p:par>
                                <p:cTn id="15" presetID="4" presetClass="entr" presetSubtype="16"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box(in)">
                                      <p:cBhvr>
                                        <p:cTn id="17" dur="2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2" grpId="0" animBg="1"/>
      <p:bldP spid="25" grpId="0" animBg="1"/>
      <p:bldP spid="27" grpId="0"/>
      <p:bldP spid="27" grpId="1"/>
      <p:bldP spid="28" grpId="0"/>
      <p:bldP spid="28" grpId="1"/>
      <p:bldP spid="29" grpId="0"/>
      <p:bldP spid="29"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46710" y="1248410"/>
            <a:ext cx="4271010" cy="5193665"/>
          </a:xfrm>
          <a:prstGeom prst="rect">
            <a:avLst/>
          </a:prstGeom>
          <a:noFill/>
          <a:ln w="254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5084525" y="4638827"/>
            <a:ext cx="736599" cy="646803"/>
          </a:xfrm>
          <a:prstGeom prst="rect">
            <a:avLst/>
          </a:prstGeom>
          <a:solidFill>
            <a:schemeClr val="accent4">
              <a:lumMod val="40000"/>
              <a:lumOff val="60000"/>
            </a:schemeClr>
          </a:solidFill>
          <a:ln>
            <a:solidFill>
              <a:srgbClr val="40404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tx1">
                    <a:lumMod val="75000"/>
                    <a:lumOff val="25000"/>
                  </a:schemeClr>
                </a:solidFill>
                <a:latin typeface="Calibri" panose="020F0502020204030204" pitchFamily="34" charset="0"/>
                <a:ea typeface="Calibri" panose="020F0502020204030204" pitchFamily="34" charset="0"/>
              </a:rPr>
              <a:t>C</a:t>
            </a:r>
            <a:endParaRPr lang="zh-CN" altLang="en-US" sz="4000" b="1" dirty="0">
              <a:solidFill>
                <a:schemeClr val="tx1">
                  <a:lumMod val="75000"/>
                  <a:lumOff val="25000"/>
                </a:schemeClr>
              </a:solidFill>
              <a:latin typeface="Calibri" panose="020F0502020204030204" pitchFamily="34" charset="0"/>
              <a:ea typeface="Calibri" panose="020F0502020204030204" pitchFamily="34" charset="0"/>
            </a:endParaRPr>
          </a:p>
        </p:txBody>
      </p:sp>
      <p:sp>
        <p:nvSpPr>
          <p:cNvPr id="25" name="矩形 24"/>
          <p:cNvSpPr/>
          <p:nvPr/>
        </p:nvSpPr>
        <p:spPr>
          <a:xfrm>
            <a:off x="5052141" y="1248517"/>
            <a:ext cx="736599" cy="646803"/>
          </a:xfrm>
          <a:prstGeom prst="rect">
            <a:avLst/>
          </a:prstGeom>
          <a:solidFill>
            <a:schemeClr val="accent4">
              <a:lumMod val="40000"/>
              <a:lumOff val="60000"/>
            </a:schemeClr>
          </a:solidFill>
          <a:ln>
            <a:solidFill>
              <a:srgbClr val="40404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tx1">
                    <a:lumMod val="75000"/>
                    <a:lumOff val="25000"/>
                  </a:schemeClr>
                </a:solidFill>
                <a:latin typeface="Calibri" panose="020F0502020204030204" pitchFamily="34" charset="0"/>
                <a:ea typeface="Calibri" panose="020F0502020204030204" pitchFamily="34" charset="0"/>
              </a:rPr>
              <a:t>A</a:t>
            </a:r>
            <a:endParaRPr lang="zh-CN" altLang="en-US" sz="4000" b="1" dirty="0">
              <a:solidFill>
                <a:schemeClr val="tx1">
                  <a:lumMod val="75000"/>
                  <a:lumOff val="25000"/>
                </a:schemeClr>
              </a:solidFill>
              <a:latin typeface="Calibri" panose="020F0502020204030204" pitchFamily="34" charset="0"/>
              <a:ea typeface="Calibri" panose="020F0502020204030204" pitchFamily="34" charset="0"/>
            </a:endParaRPr>
          </a:p>
        </p:txBody>
      </p:sp>
      <p:sp>
        <p:nvSpPr>
          <p:cNvPr id="26" name="矩形 25"/>
          <p:cNvSpPr/>
          <p:nvPr/>
        </p:nvSpPr>
        <p:spPr>
          <a:xfrm>
            <a:off x="5084525" y="2856994"/>
            <a:ext cx="736599" cy="646803"/>
          </a:xfrm>
          <a:prstGeom prst="rect">
            <a:avLst/>
          </a:prstGeom>
          <a:solidFill>
            <a:schemeClr val="accent4">
              <a:lumMod val="40000"/>
              <a:lumOff val="60000"/>
            </a:schemeClr>
          </a:solidFill>
          <a:ln>
            <a:solidFill>
              <a:srgbClr val="40404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chemeClr val="tx1">
                    <a:lumMod val="75000"/>
                    <a:lumOff val="25000"/>
                  </a:schemeClr>
                </a:solidFill>
                <a:latin typeface="Calibri" panose="020F0502020204030204" pitchFamily="34" charset="0"/>
                <a:ea typeface="Calibri" panose="020F0502020204030204" pitchFamily="34" charset="0"/>
              </a:rPr>
              <a:t>B</a:t>
            </a:r>
            <a:endParaRPr lang="zh-CN" altLang="en-US" sz="4000" b="1" dirty="0">
              <a:solidFill>
                <a:schemeClr val="tx1">
                  <a:lumMod val="75000"/>
                  <a:lumOff val="25000"/>
                </a:schemeClr>
              </a:solidFill>
              <a:latin typeface="Calibri" panose="020F0502020204030204" pitchFamily="34" charset="0"/>
              <a:ea typeface="Calibri" panose="020F0502020204030204" pitchFamily="34" charset="0"/>
            </a:endParaRPr>
          </a:p>
        </p:txBody>
      </p:sp>
      <p:sp>
        <p:nvSpPr>
          <p:cNvPr id="40" name="矩形 39"/>
          <p:cNvSpPr/>
          <p:nvPr/>
        </p:nvSpPr>
        <p:spPr>
          <a:xfrm>
            <a:off x="6287770" y="1114425"/>
            <a:ext cx="5478145" cy="1283335"/>
          </a:xfrm>
          <a:prstGeom prst="rect">
            <a:avLst/>
          </a:prstGeom>
        </p:spPr>
        <p:txBody>
          <a:bodyPr wrap="square">
            <a:noAutofit/>
          </a:bodyPr>
          <a:lstStyle/>
          <a:p>
            <a:pPr algn="just">
              <a:lnSpc>
                <a:spcPct val="150000"/>
              </a:lnSpc>
            </a:pPr>
            <a:r>
              <a:rPr lang="en-US" sz="1200">
                <a:solidFill>
                  <a:srgbClr val="F6C329"/>
                </a:solidFill>
                <a:latin typeface="Times New Roman" panose="02020603050405020304" charset="0"/>
                <a:cs typeface="Times New Roman" panose="02020603050405020304" charset="0"/>
                <a:sym typeface="+mn-ea"/>
              </a:rPr>
              <a:t>The IPL 2022 Auction Data Analysis project sets out to delve into the intricacies of the IPL auction process using Python, with the primary objective of uncovering valuable insights to aid teams in making informed decisions during player auctions. Through rigorous data analysis, we aim to identify trends, patterns, and key factors influencing player valuations, ultimately contributing to the strategic planning and success of IPL franchises.</a:t>
            </a:r>
            <a:endParaRPr lang="en-US" sz="1200">
              <a:solidFill>
                <a:srgbClr val="F6C329"/>
              </a:solidFill>
              <a:latin typeface="Times New Roman" panose="02020603050405020304" charset="0"/>
              <a:cs typeface="Times New Roman" panose="02020603050405020304" charset="0"/>
            </a:endParaRPr>
          </a:p>
          <a:p>
            <a:pPr algn="just">
              <a:lnSpc>
                <a:spcPct val="150000"/>
              </a:lnSpc>
            </a:pPr>
            <a:endParaRPr lang="en-US" altLang="en-US" sz="1200" dirty="0">
              <a:solidFill>
                <a:srgbClr val="F6C329"/>
              </a:solidFill>
              <a:latin typeface="Times New Roman" panose="02020603050405020304" charset="0"/>
              <a:ea typeface="Calibri" panose="020F0502020204030204" pitchFamily="34" charset="0"/>
              <a:cs typeface="Times New Roman" panose="02020603050405020304" charset="0"/>
            </a:endParaRPr>
          </a:p>
        </p:txBody>
      </p:sp>
      <p:sp>
        <p:nvSpPr>
          <p:cNvPr id="41" name="矩形 40"/>
          <p:cNvSpPr/>
          <p:nvPr/>
        </p:nvSpPr>
        <p:spPr>
          <a:xfrm>
            <a:off x="6287770" y="2856865"/>
            <a:ext cx="5376545" cy="1381760"/>
          </a:xfrm>
          <a:prstGeom prst="rect">
            <a:avLst/>
          </a:prstGeom>
        </p:spPr>
        <p:txBody>
          <a:bodyPr wrap="square">
            <a:noAutofit/>
          </a:bodyPr>
          <a:lstStyle/>
          <a:p>
            <a:pPr algn="just">
              <a:lnSpc>
                <a:spcPct val="150000"/>
              </a:lnSpc>
            </a:pPr>
            <a:r>
              <a:rPr lang="en-US" sz="1200">
                <a:solidFill>
                  <a:srgbClr val="F6C329"/>
                </a:solidFill>
                <a:latin typeface="Times New Roman" panose="02020603050405020304" charset="0"/>
                <a:cs typeface="Times New Roman" panose="02020603050405020304" charset="0"/>
                <a:sym typeface="+mn-ea"/>
              </a:rPr>
              <a:t>In the fiercely competitive landscape of professional cricket, the IPL auction serves as a pivotal event where teams vie for the best talent to assemble winning squads. In this context, data-driven decision-making becomes imperative for gaining a competitive edge. By analyzing auction data, we can gain deeper insights into player valuations, market dynamics, and team strategies, empowering franchises to optimize their resources and maximize their chances of success on the field.</a:t>
            </a:r>
            <a:endParaRPr lang="en-US" sz="1200">
              <a:solidFill>
                <a:srgbClr val="F6C329"/>
              </a:solidFill>
              <a:latin typeface="Times New Roman" panose="02020603050405020304" charset="0"/>
              <a:cs typeface="Times New Roman" panose="02020603050405020304" charset="0"/>
            </a:endParaRPr>
          </a:p>
          <a:p>
            <a:pPr algn="just">
              <a:lnSpc>
                <a:spcPct val="150000"/>
              </a:lnSpc>
            </a:pPr>
            <a:endParaRPr lang="en-US" altLang="en-US" sz="1200" dirty="0">
              <a:solidFill>
                <a:srgbClr val="F6C329"/>
              </a:solidFill>
              <a:latin typeface="Times New Roman" panose="02020603050405020304" charset="0"/>
              <a:ea typeface="Calibri" panose="020F0502020204030204" pitchFamily="34" charset="0"/>
              <a:cs typeface="Times New Roman" panose="02020603050405020304" charset="0"/>
            </a:endParaRPr>
          </a:p>
        </p:txBody>
      </p:sp>
      <p:sp>
        <p:nvSpPr>
          <p:cNvPr id="28" name="矩形 27"/>
          <p:cNvSpPr/>
          <p:nvPr/>
        </p:nvSpPr>
        <p:spPr>
          <a:xfrm>
            <a:off x="1036955" y="280670"/>
            <a:ext cx="5059045" cy="768350"/>
          </a:xfrm>
          <a:prstGeom prst="rect">
            <a:avLst/>
          </a:prstGeom>
          <a:noFill/>
        </p:spPr>
        <p:txBody>
          <a:bodyPr wrap="square">
            <a:spAutoFit/>
          </a:bodyPr>
          <a:lstStyle/>
          <a:p>
            <a:pPr algn="l"/>
            <a:r>
              <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INTRODUCTION</a:t>
            </a:r>
            <a:endPar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9" name="矩形 28"/>
          <p:cNvSpPr/>
          <p:nvPr/>
        </p:nvSpPr>
        <p:spPr>
          <a:xfrm>
            <a:off x="259080" y="334645"/>
            <a:ext cx="698500" cy="779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accent4">
                    <a:lumMod val="40000"/>
                    <a:lumOff val="60000"/>
                  </a:schemeClr>
                </a:solidFill>
                <a:latin typeface="Calibri" panose="020F0502020204030204" pitchFamily="34" charset="0"/>
                <a:ea typeface="Calibri" panose="020F0502020204030204" pitchFamily="34" charset="0"/>
              </a:rPr>
              <a:t>0</a:t>
            </a:r>
            <a:r>
              <a:rPr lang="en-IN" altLang="en-US" sz="2400" b="1" dirty="0">
                <a:solidFill>
                  <a:schemeClr val="accent4">
                    <a:lumMod val="40000"/>
                    <a:lumOff val="60000"/>
                  </a:schemeClr>
                </a:solidFill>
                <a:latin typeface="Calibri" panose="020F0502020204030204" pitchFamily="34" charset="0"/>
                <a:ea typeface="Calibri" panose="020F0502020204030204" pitchFamily="34" charset="0"/>
              </a:rPr>
              <a:t>3</a:t>
            </a:r>
            <a:endParaRPr lang="en-IN" altLang="en-US" sz="2400" b="1" dirty="0">
              <a:solidFill>
                <a:schemeClr val="accent4">
                  <a:lumMod val="40000"/>
                  <a:lumOff val="60000"/>
                </a:schemeClr>
              </a:solidFill>
              <a:latin typeface="Calibri" panose="020F0502020204030204" pitchFamily="34" charset="0"/>
              <a:ea typeface="Calibri" panose="020F0502020204030204" pitchFamily="34" charset="0"/>
            </a:endParaRPr>
          </a:p>
        </p:txBody>
      </p:sp>
      <p:grpSp>
        <p:nvGrpSpPr>
          <p:cNvPr id="33" name="组合 32"/>
          <p:cNvGrpSpPr/>
          <p:nvPr/>
        </p:nvGrpSpPr>
        <p:grpSpPr>
          <a:xfrm>
            <a:off x="346483" y="280751"/>
            <a:ext cx="523122" cy="833531"/>
            <a:chOff x="2668588" y="1189513"/>
            <a:chExt cx="3238500" cy="5160152"/>
          </a:xfrm>
          <a:solidFill>
            <a:schemeClr val="accent4">
              <a:lumMod val="40000"/>
              <a:lumOff val="60000"/>
            </a:schemeClr>
          </a:solidFill>
        </p:grpSpPr>
        <p:grpSp>
          <p:nvGrpSpPr>
            <p:cNvPr id="35" name="组合 34"/>
            <p:cNvGrpSpPr/>
            <p:nvPr/>
          </p:nvGrpSpPr>
          <p:grpSpPr>
            <a:xfrm>
              <a:off x="2668588" y="1189513"/>
              <a:ext cx="3238500" cy="1309688"/>
              <a:chOff x="4478338" y="1241901"/>
              <a:chExt cx="3238500" cy="1309688"/>
            </a:xfrm>
            <a:grpFill/>
          </p:grpSpPr>
          <p:sp>
            <p:nvSpPr>
              <p:cNvPr id="43"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p>
            </p:txBody>
          </p:sp>
          <p:sp>
            <p:nvSpPr>
              <p:cNvPr id="44"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36" name="组合 35"/>
            <p:cNvGrpSpPr/>
            <p:nvPr/>
          </p:nvGrpSpPr>
          <p:grpSpPr>
            <a:xfrm>
              <a:off x="2668588" y="4844178"/>
              <a:ext cx="3238500" cy="1505487"/>
              <a:chOff x="4478338" y="4896566"/>
              <a:chExt cx="3238500" cy="1505487"/>
            </a:xfrm>
            <a:grpFill/>
          </p:grpSpPr>
          <p:sp>
            <p:nvSpPr>
              <p:cNvPr id="38" name="Freeform 7"/>
              <p:cNvSpPr/>
              <p:nvPr/>
            </p:nvSpPr>
            <p:spPr bwMode="auto">
              <a:xfrm>
                <a:off x="4478338" y="5089190"/>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
              <p:cNvSpPr/>
              <p:nvPr/>
            </p:nvSpPr>
            <p:spPr bwMode="auto">
              <a:xfrm>
                <a:off x="4478636" y="4896566"/>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p>
            </p:txBody>
          </p:sp>
        </p:grpSp>
      </p:grpSp>
      <p:pic>
        <p:nvPicPr>
          <p:cNvPr id="4101" name="图片 3"/>
          <p:cNvPicPr>
            <a:picLocks noChangeAspect="1"/>
          </p:cNvPicPr>
          <p:nvPr/>
        </p:nvPicPr>
        <p:blipFill>
          <a:blip r:embed="rId1"/>
          <a:stretch>
            <a:fillRect/>
          </a:stretch>
        </p:blipFill>
        <p:spPr>
          <a:xfrm>
            <a:off x="555625" y="1524635"/>
            <a:ext cx="3853180" cy="4697730"/>
          </a:xfrm>
          <a:prstGeom prst="rect">
            <a:avLst/>
          </a:prstGeom>
          <a:noFill/>
          <a:ln w="9525">
            <a:noFill/>
          </a:ln>
        </p:spPr>
      </p:pic>
      <p:sp>
        <p:nvSpPr>
          <p:cNvPr id="5" name="Text Box 4"/>
          <p:cNvSpPr txBox="1"/>
          <p:nvPr/>
        </p:nvSpPr>
        <p:spPr>
          <a:xfrm>
            <a:off x="6287770" y="4638675"/>
            <a:ext cx="5344795" cy="2091690"/>
          </a:xfrm>
          <a:prstGeom prst="rect">
            <a:avLst/>
          </a:prstGeom>
          <a:noFill/>
        </p:spPr>
        <p:txBody>
          <a:bodyPr wrap="square" rtlCol="0">
            <a:spAutoFit/>
          </a:bodyPr>
          <a:p>
            <a:pPr algn="just"/>
            <a:r>
              <a:rPr lang="en-US" sz="1300">
                <a:solidFill>
                  <a:srgbClr val="F6C329"/>
                </a:solidFill>
                <a:latin typeface="Times New Roman" panose="02020603050405020304" charset="0"/>
                <a:cs typeface="Times New Roman" panose="02020603050405020304" charset="0"/>
                <a:sym typeface="+mn-ea"/>
              </a:rPr>
              <a:t>Leveraging the versatility and power of Python, our approach involves comprehensive data collection, preprocessing, exploratory data analysis (EDA), and potentially, predictive modeling. Through a combination of statistical analysis and visualization techniques, we aim to unravel the underlying patterns within the auction data, ranging from player demographics to bidding strategies. By adopting a systematic and iterative approach, we endeavor to extract actionable insights that can inform decision-making processes and drive strategic outcomes in the high-stakes environment of the IPL auction.</a:t>
            </a:r>
            <a:endParaRPr lang="en-US" sz="1300">
              <a:solidFill>
                <a:srgbClr val="F6C329"/>
              </a:solidFill>
              <a:latin typeface="Times New Roman" panose="02020603050405020304" charset="0"/>
              <a:cs typeface="Times New Roman" panose="02020603050405020304" charset="0"/>
            </a:endParaRPr>
          </a:p>
          <a:p>
            <a:pPr algn="just"/>
            <a:endParaRPr lang="en-US" sz="1300">
              <a:solidFill>
                <a:srgbClr val="F6C329"/>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med" p14:dur="750" advClick="0" advTm="15000">
        <p:pull/>
      </p:transition>
    </mc:Choice>
    <mc:Fallback>
      <p:transition spd="med" advClick="0" advTm="15000">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plus(in)">
                                      <p:cBhvr>
                                        <p:cTn id="7" dur="2000"/>
                                        <p:tgtEl>
                                          <p:spTgt spid="40"/>
                                        </p:tgtEl>
                                      </p:cBhvr>
                                    </p:animEffect>
                                  </p:childTnLst>
                                </p:cTn>
                              </p:par>
                              <p:par>
                                <p:cTn id="8" presetID="13" presetClass="entr" presetSubtype="16"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plus(in)">
                                      <p:cBhvr>
                                        <p:cTn id="10" dur="2000"/>
                                        <p:tgtEl>
                                          <p:spTgt spid="41"/>
                                        </p:tgtEl>
                                      </p:cBhvr>
                                    </p:animEffect>
                                  </p:childTnLst>
                                </p:cTn>
                              </p:par>
                              <p:par>
                                <p:cTn id="11" presetID="13" presetClass="entr" presetSubtype="16"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plus(in)">
                                      <p:cBhvr>
                                        <p:cTn id="13"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7" grpId="0" bldLvl="0" animBg="1"/>
      <p:bldP spid="25" grpId="0" bldLvl="0" animBg="1"/>
      <p:bldP spid="26" grpId="0" bldLvl="0" animBg="1"/>
      <p:bldP spid="40" grpId="0"/>
      <p:bldP spid="40" grpId="1"/>
      <p:bldP spid="41" grpId="0"/>
      <p:bldP spid="41" grpId="1"/>
      <p:bldP spid="5" grpId="0"/>
      <p:bldP spid="5"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623435" y="1228090"/>
            <a:ext cx="7568565" cy="4934585"/>
            <a:chOff x="0" y="4063125"/>
            <a:chExt cx="12192000" cy="2099259"/>
          </a:xfrm>
        </p:grpSpPr>
        <p:sp>
          <p:nvSpPr>
            <p:cNvPr id="51" name="矩形 50"/>
            <p:cNvSpPr/>
            <p:nvPr/>
          </p:nvSpPr>
          <p:spPr>
            <a:xfrm>
              <a:off x="0" y="4063125"/>
              <a:ext cx="12192000" cy="2099259"/>
            </a:xfrm>
            <a:prstGeom prst="rect">
              <a:avLst/>
            </a:prstGeom>
            <a:solidFill>
              <a:schemeClr val="accent4">
                <a:lumMod val="40000"/>
                <a:lumOff val="60000"/>
              </a:schemeClr>
            </a:solidFill>
            <a:ln>
              <a:noFill/>
            </a:ln>
            <a:effectLst>
              <a:outerShdw blurRad="431800" dist="38100" dir="8100000" sx="102000" sy="10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Calibri" panose="020F0502020204030204" pitchFamily="34" charset="0"/>
                <a:ea typeface="Calibri" panose="020F0502020204030204" pitchFamily="34" charset="0"/>
              </a:endParaRPr>
            </a:p>
          </p:txBody>
        </p:sp>
        <p:sp>
          <p:nvSpPr>
            <p:cNvPr id="57" name="矩形 56"/>
            <p:cNvSpPr/>
            <p:nvPr/>
          </p:nvSpPr>
          <p:spPr>
            <a:xfrm>
              <a:off x="1083330" y="4420106"/>
              <a:ext cx="9952317" cy="451134"/>
            </a:xfrm>
            <a:prstGeom prst="rect">
              <a:avLst/>
            </a:prstGeom>
          </p:spPr>
          <p:txBody>
            <a:bodyPr wrap="square">
              <a:spAutoFit/>
            </a:bodyPr>
            <a:lstStyle/>
            <a:p>
              <a:pPr algn="ctr">
                <a:lnSpc>
                  <a:spcPct val="150000"/>
                </a:lnSpc>
              </a:pPr>
              <a:r>
                <a:rPr lang="zh-CN" altLang="en-US" sz="1400" dirty="0">
                  <a:latin typeface="Calibri" panose="020F0502020204030204" pitchFamily="34" charset="0"/>
                  <a:ea typeface="Calibri" panose="020F0502020204030204" pitchFamily="34" charset="0"/>
                </a:rPr>
                <a:t>
</a:t>
              </a:r>
              <a:endParaRPr lang="zh-CN" altLang="en-US" sz="1400" dirty="0">
                <a:latin typeface="Calibri" panose="020F0502020204030204" pitchFamily="34" charset="0"/>
                <a:ea typeface="Calibri" panose="020F0502020204030204" pitchFamily="34" charset="0"/>
              </a:endParaRPr>
            </a:p>
          </p:txBody>
        </p:sp>
      </p:grpSp>
      <p:sp>
        <p:nvSpPr>
          <p:cNvPr id="22" name="矩形 21"/>
          <p:cNvSpPr/>
          <p:nvPr/>
        </p:nvSpPr>
        <p:spPr>
          <a:xfrm>
            <a:off x="2003255" y="280649"/>
            <a:ext cx="5580380" cy="768350"/>
          </a:xfrm>
          <a:prstGeom prst="rect">
            <a:avLst/>
          </a:prstGeom>
          <a:noFill/>
        </p:spPr>
        <p:txBody>
          <a:bodyPr wrap="none">
            <a:spAutoFit/>
          </a:bodyPr>
          <a:lstStyle/>
          <a:p>
            <a:pPr algn="ctr"/>
            <a:r>
              <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DATA COLLECTION</a:t>
            </a:r>
            <a:endPar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3" name="矩形 22"/>
          <p:cNvSpPr/>
          <p:nvPr/>
        </p:nvSpPr>
        <p:spPr>
          <a:xfrm>
            <a:off x="435610" y="280670"/>
            <a:ext cx="1184910" cy="7143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accent4">
                    <a:lumMod val="40000"/>
                    <a:lumOff val="60000"/>
                  </a:schemeClr>
                </a:solidFill>
                <a:latin typeface="Calibri" panose="020F0502020204030204" pitchFamily="34" charset="0"/>
                <a:ea typeface="Calibri" panose="020F0502020204030204" pitchFamily="34" charset="0"/>
              </a:rPr>
              <a:t>0</a:t>
            </a:r>
            <a:r>
              <a:rPr lang="en-IN" altLang="en-US" sz="2400" b="1" dirty="0">
                <a:solidFill>
                  <a:schemeClr val="accent4">
                    <a:lumMod val="40000"/>
                    <a:lumOff val="60000"/>
                  </a:schemeClr>
                </a:solidFill>
                <a:latin typeface="Calibri" panose="020F0502020204030204" pitchFamily="34" charset="0"/>
                <a:ea typeface="Calibri" panose="020F0502020204030204" pitchFamily="34" charset="0"/>
              </a:rPr>
              <a:t>4</a:t>
            </a:r>
            <a:endParaRPr lang="en-IN" altLang="en-US" sz="2400" b="1" dirty="0">
              <a:solidFill>
                <a:schemeClr val="accent4">
                  <a:lumMod val="40000"/>
                  <a:lumOff val="60000"/>
                </a:schemeClr>
              </a:solidFill>
              <a:latin typeface="Calibri" panose="020F0502020204030204" pitchFamily="34" charset="0"/>
              <a:ea typeface="Calibri" panose="020F0502020204030204" pitchFamily="34" charset="0"/>
            </a:endParaRPr>
          </a:p>
        </p:txBody>
      </p:sp>
      <p:grpSp>
        <p:nvGrpSpPr>
          <p:cNvPr id="25" name="组合 24"/>
          <p:cNvGrpSpPr/>
          <p:nvPr/>
        </p:nvGrpSpPr>
        <p:grpSpPr>
          <a:xfrm>
            <a:off x="391160" y="51435"/>
            <a:ext cx="1258570" cy="1281430"/>
            <a:chOff x="2668588" y="1189513"/>
            <a:chExt cx="3238500" cy="4047650"/>
          </a:xfrm>
          <a:solidFill>
            <a:schemeClr val="accent4">
              <a:lumMod val="40000"/>
              <a:lumOff val="60000"/>
            </a:schemeClr>
          </a:solidFill>
        </p:grpSpPr>
        <p:grpSp>
          <p:nvGrpSpPr>
            <p:cNvPr id="26" name="组合 25"/>
            <p:cNvGrpSpPr/>
            <p:nvPr/>
          </p:nvGrpSpPr>
          <p:grpSpPr>
            <a:xfrm>
              <a:off x="2668588" y="1189513"/>
              <a:ext cx="3238500" cy="1309688"/>
              <a:chOff x="4478338" y="1241901"/>
              <a:chExt cx="3238500" cy="1309688"/>
            </a:xfrm>
            <a:grpFill/>
          </p:grpSpPr>
          <p:sp>
            <p:nvSpPr>
              <p:cNvPr id="31"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p>
            </p:txBody>
          </p:sp>
          <p:sp>
            <p:nvSpPr>
              <p:cNvPr id="32"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27" name="组合 26"/>
            <p:cNvGrpSpPr/>
            <p:nvPr/>
          </p:nvGrpSpPr>
          <p:grpSpPr>
            <a:xfrm>
              <a:off x="2668588" y="3924300"/>
              <a:ext cx="3238500" cy="1312863"/>
              <a:chOff x="4478338" y="3976688"/>
              <a:chExt cx="3238500" cy="1312863"/>
            </a:xfrm>
            <a:grpFill/>
          </p:grpSpPr>
          <p:sp>
            <p:nvSpPr>
              <p:cNvPr id="28"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p>
            </p:txBody>
          </p:sp>
          <p:sp>
            <p:nvSpPr>
              <p:cNvPr id="29"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p>
            </p:txBody>
          </p:sp>
        </p:grpSp>
      </p:grpSp>
      <p:sp>
        <p:nvSpPr>
          <p:cNvPr id="5" name="Text Box 4"/>
          <p:cNvSpPr txBox="1"/>
          <p:nvPr/>
        </p:nvSpPr>
        <p:spPr>
          <a:xfrm>
            <a:off x="4846320" y="1475740"/>
            <a:ext cx="7064375" cy="4495800"/>
          </a:xfrm>
          <a:prstGeom prst="rect">
            <a:avLst/>
          </a:prstGeom>
          <a:noFill/>
        </p:spPr>
        <p:txBody>
          <a:bodyPr wrap="square" rtlCol="0">
            <a:noAutofit/>
          </a:bodyPr>
          <a:p>
            <a:pPr marL="285750" indent="-285750">
              <a:buFont typeface="Arial" panose="020B0604020202020204" pitchFamily="34" charset="0"/>
              <a:buChar char="•"/>
            </a:pPr>
            <a:r>
              <a:rPr lang="en-US" b="1">
                <a:solidFill>
                  <a:schemeClr val="tx1"/>
                </a:solidFill>
                <a:latin typeface="Times New Roman" panose="02020603050405020304" charset="0"/>
                <a:cs typeface="Times New Roman" panose="02020603050405020304" charset="0"/>
                <a:sym typeface="+mn-ea"/>
              </a:rPr>
              <a:t>Source: </a:t>
            </a:r>
            <a:endParaRPr lang="en-US" b="1">
              <a:solidFill>
                <a:schemeClr val="tx1"/>
              </a:solidFill>
              <a:latin typeface="Times New Roman" panose="02020603050405020304" charset="0"/>
              <a:cs typeface="Times New Roman" panose="02020603050405020304" charset="0"/>
            </a:endParaRPr>
          </a:p>
          <a:p>
            <a:pPr marL="0" indent="0">
              <a:buNone/>
            </a:pPr>
            <a:r>
              <a:rPr lang="en-US" sz="1400">
                <a:solidFill>
                  <a:schemeClr val="tx1"/>
                </a:solidFill>
                <a:latin typeface="Times New Roman" panose="02020603050405020304" charset="0"/>
                <a:cs typeface="Times New Roman" panose="02020603050405020304" charset="0"/>
                <a:sym typeface="+mn-ea"/>
              </a:rPr>
              <a:t>The data for this project was sourced from official IPL repositories, ensuring authenticity and reliability. We accessed comprehensive datasets encompassing player profiles, auction details, team rosters, and other pertinent information directly from the IPL governing body.</a:t>
            </a:r>
            <a:endParaRPr lang="en-US" sz="1400">
              <a:solidFill>
                <a:schemeClr val="tx1"/>
              </a:solidFill>
              <a:latin typeface="Times New Roman" panose="02020603050405020304" charset="0"/>
              <a:cs typeface="Times New Roman" panose="02020603050405020304" charset="0"/>
              <a:sym typeface="+mn-ea"/>
            </a:endParaRPr>
          </a:p>
          <a:p>
            <a:pPr marL="0" indent="0">
              <a:buNone/>
            </a:pPr>
            <a:endParaRPr lang="en-US" sz="1400">
              <a:solidFill>
                <a:schemeClr val="tx1"/>
              </a:solidFill>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b="1">
                <a:solidFill>
                  <a:schemeClr val="tx1"/>
                </a:solidFill>
                <a:latin typeface="Times New Roman" panose="02020603050405020304" charset="0"/>
                <a:cs typeface="Times New Roman" panose="02020603050405020304" charset="0"/>
                <a:sym typeface="+mn-ea"/>
              </a:rPr>
              <a:t>Data Set Overview:</a:t>
            </a:r>
            <a:r>
              <a:rPr lang="en-US" sz="1400" b="1">
                <a:solidFill>
                  <a:schemeClr val="tx1"/>
                </a:solidFill>
                <a:latin typeface="Times New Roman" panose="02020603050405020304" charset="0"/>
                <a:cs typeface="Times New Roman" panose="02020603050405020304" charset="0"/>
                <a:sym typeface="+mn-ea"/>
              </a:rPr>
              <a:t>  </a:t>
            </a:r>
            <a:r>
              <a:rPr lang="en-US" sz="1400" b="1">
                <a:solidFill>
                  <a:schemeClr val="tx1"/>
                </a:solidFill>
                <a:highlight>
                  <a:srgbClr val="FFFF00"/>
                </a:highlight>
                <a:latin typeface="Times New Roman" panose="02020603050405020304" charset="0"/>
                <a:cs typeface="Times New Roman" panose="02020603050405020304" charset="0"/>
                <a:sym typeface="+mn-ea"/>
              </a:rPr>
              <a:t> </a:t>
            </a:r>
            <a:endParaRPr lang="en-US" sz="1400" b="1">
              <a:solidFill>
                <a:schemeClr val="tx1"/>
              </a:solidFill>
              <a:highlight>
                <a:srgbClr val="FFFF00"/>
              </a:highlight>
              <a:latin typeface="Times New Roman" panose="02020603050405020304" charset="0"/>
              <a:cs typeface="Times New Roman" panose="02020603050405020304" charset="0"/>
            </a:endParaRPr>
          </a:p>
          <a:p>
            <a:pPr marL="0" indent="0">
              <a:buNone/>
            </a:pPr>
            <a:r>
              <a:rPr lang="en-US" sz="1400">
                <a:solidFill>
                  <a:schemeClr val="tx1"/>
                </a:solidFill>
                <a:latin typeface="Times New Roman" panose="02020603050405020304" charset="0"/>
                <a:cs typeface="Times New Roman" panose="02020603050405020304" charset="0"/>
                <a:sym typeface="+mn-ea"/>
              </a:rPr>
              <a:t>The dataset comprises a rich repository of information encapsulating the IPL 2022 auction, including player attributes, base prices, sold prices, team affiliations, nationality, playing roles, and performance metrics. With a granular level of detail, the dataset allows for thorough analysis and exploration of various facets of the auction process.</a:t>
            </a:r>
            <a:endParaRPr lang="en-US" sz="1400">
              <a:solidFill>
                <a:schemeClr val="tx1"/>
              </a:solidFill>
              <a:latin typeface="Times New Roman" panose="02020603050405020304" charset="0"/>
              <a:cs typeface="Times New Roman" panose="02020603050405020304" charset="0"/>
              <a:sym typeface="+mn-ea"/>
            </a:endParaRPr>
          </a:p>
          <a:p>
            <a:pPr marL="0" indent="0">
              <a:buNone/>
            </a:pPr>
            <a:endParaRPr lang="en-US" sz="1400">
              <a:solidFill>
                <a:schemeClr val="tx1"/>
              </a:solidFill>
              <a:highlight>
                <a:srgbClr val="FFFF00"/>
              </a:highlight>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b="1">
                <a:solidFill>
                  <a:schemeClr val="tx1"/>
                </a:solidFill>
                <a:latin typeface="Times New Roman" panose="02020603050405020304" charset="0"/>
                <a:cs typeface="Times New Roman" panose="02020603050405020304" charset="0"/>
                <a:sym typeface="+mn-ea"/>
              </a:rPr>
              <a:t>Quality Assurance:</a:t>
            </a:r>
            <a:endParaRPr lang="en-US" b="1">
              <a:solidFill>
                <a:schemeClr val="tx1"/>
              </a:solidFill>
              <a:latin typeface="Times New Roman" panose="02020603050405020304" charset="0"/>
              <a:cs typeface="Times New Roman" panose="02020603050405020304" charset="0"/>
            </a:endParaRPr>
          </a:p>
          <a:p>
            <a:pPr marL="0" indent="0">
              <a:buNone/>
            </a:pPr>
            <a:r>
              <a:rPr lang="en-US" sz="1400">
                <a:solidFill>
                  <a:schemeClr val="tx1"/>
                </a:solidFill>
                <a:latin typeface="Times New Roman" panose="02020603050405020304" charset="0"/>
                <a:cs typeface="Times New Roman" panose="02020603050405020304" charset="0"/>
                <a:sym typeface="+mn-ea"/>
              </a:rPr>
              <a:t>Ensuring data quality and integrity was paramount throughout the data collection process. Rigorous quality assurance measures were implemented to address potential discrepancies and inconsistencies within the dataset. This involved thorough validation checks, data cleansing procedures, and verification against official IPL sources to mitigate errors and ensure the accuracy and reliability of the data. By adhering to strict quality assurance protocols, we have instilled confidence in the integrity of the dataset, laying a solid foundation for subsequent analysis and insights generation.</a:t>
            </a:r>
            <a:endParaRPr lang="en-US" sz="1400">
              <a:solidFill>
                <a:schemeClr val="tx1"/>
              </a:solidFill>
              <a:latin typeface="Times New Roman" panose="02020603050405020304" charset="0"/>
              <a:cs typeface="Times New Roman" panose="02020603050405020304" charset="0"/>
            </a:endParaRPr>
          </a:p>
          <a:p>
            <a:endParaRPr lang="en-US" sz="1400">
              <a:solidFill>
                <a:schemeClr val="tx1"/>
              </a:solidFill>
              <a:latin typeface="Times New Roman" panose="02020603050405020304" charset="0"/>
              <a:cs typeface="Times New Roman" panose="02020603050405020304" charset="0"/>
            </a:endParaRPr>
          </a:p>
        </p:txBody>
      </p:sp>
      <p:sp>
        <p:nvSpPr>
          <p:cNvPr id="6" name="矩形 1"/>
          <p:cNvSpPr/>
          <p:nvPr/>
        </p:nvSpPr>
        <p:spPr>
          <a:xfrm>
            <a:off x="435610" y="1406525"/>
            <a:ext cx="3994150" cy="4888230"/>
          </a:xfrm>
          <a:prstGeom prst="rect">
            <a:avLst/>
          </a:prstGeom>
          <a:noFill/>
          <a:ln w="254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00" name="Picture 99"/>
          <p:cNvPicPr/>
          <p:nvPr/>
        </p:nvPicPr>
        <p:blipFill>
          <a:blip r:embed="rId1"/>
          <a:stretch>
            <a:fillRect/>
          </a:stretch>
        </p:blipFill>
        <p:spPr>
          <a:xfrm>
            <a:off x="238760" y="1783715"/>
            <a:ext cx="3982720" cy="483362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10" advClick="0" advTm="15000">
        <p14:ripple/>
      </p:transition>
    </mc:Choice>
    <mc:Fallback>
      <p:transition advClick="0" advTm="1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500"/>
                                        <p:tgtEl>
                                          <p:spTgt spid="5"/>
                                        </p:tgtEl>
                                      </p:cBhvr>
                                    </p:animEffect>
                                  </p:childTnLst>
                                </p:cTn>
                              </p:par>
                            </p:childTnLst>
                          </p:cTn>
                        </p:par>
                        <p:par>
                          <p:cTn id="8" fill="hold">
                            <p:stCondLst>
                              <p:cond delay="500"/>
                            </p:stCondLst>
                            <p:childTnLst>
                              <p:par>
                                <p:cTn id="9" presetID="6" presetClass="entr" presetSubtype="16" fill="hold" nodeType="afterEffect">
                                  <p:stCondLst>
                                    <p:cond delay="0"/>
                                  </p:stCondLst>
                                  <p:childTnLst>
                                    <p:set>
                                      <p:cBhvr>
                                        <p:cTn id="10" dur="1" fill="hold">
                                          <p:stCondLst>
                                            <p:cond delay="0"/>
                                          </p:stCondLst>
                                        </p:cTn>
                                        <p:tgtEl>
                                          <p:spTgt spid="100"/>
                                        </p:tgtEl>
                                        <p:attrNameLst>
                                          <p:attrName>style.visibility</p:attrName>
                                        </p:attrNameLst>
                                      </p:cBhvr>
                                      <p:to>
                                        <p:strVal val="visible"/>
                                      </p:to>
                                    </p:set>
                                    <p:animEffect transition="in" filter="circle(in)">
                                      <p:cBhvr>
                                        <p:cTn id="11" dur="20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5" grpId="0"/>
      <p:bldP spid="5"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33550" y="2228850"/>
            <a:ext cx="4362449" cy="3525283"/>
          </a:xfrm>
          <a:prstGeom prst="rect">
            <a:avLst/>
          </a:prstGeom>
          <a:noFill/>
          <a:ln w="254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692764" y="1637931"/>
            <a:ext cx="4362450" cy="4707890"/>
          </a:xfrm>
          <a:prstGeom prst="rect">
            <a:avLst/>
          </a:prstGeom>
        </p:spPr>
        <p:txBody>
          <a:bodyPr wrap="square">
            <a:spAutoFit/>
          </a:bodyPr>
          <a:lstStyle/>
          <a:p>
            <a:pPr algn="just">
              <a:lnSpc>
                <a:spcPct val="150000"/>
              </a:lnSpc>
            </a:pPr>
            <a:r>
              <a:rPr lang="en-US" sz="2000">
                <a:solidFill>
                  <a:srgbClr val="F6C329"/>
                </a:solidFill>
                <a:latin typeface="Times New Roman" panose="02020603050405020304" charset="0"/>
                <a:cs typeface="Times New Roman" panose="02020603050405020304" charset="0"/>
                <a:sym typeface="+mn-ea"/>
              </a:rPr>
              <a:t>Loading the ipl 2022 auction  dataset for data preprocessing involves several steps to prepare the data for analysis. Initially, ensure you have downloaded the dataset from Kaggle and have it available in a format compatible with your programming environment. Then</a:t>
            </a:r>
            <a:r>
              <a:rPr lang="en-IN" altLang="en-US" sz="2000">
                <a:solidFill>
                  <a:srgbClr val="F6C329"/>
                </a:solidFill>
                <a:latin typeface="Times New Roman" panose="02020603050405020304" charset="0"/>
                <a:cs typeface="Times New Roman" panose="02020603050405020304" charset="0"/>
                <a:sym typeface="+mn-ea"/>
              </a:rPr>
              <a:t> we </a:t>
            </a:r>
            <a:r>
              <a:rPr lang="en-US" sz="2000">
                <a:solidFill>
                  <a:srgbClr val="F6C329"/>
                </a:solidFill>
                <a:latin typeface="Times New Roman" panose="02020603050405020304" charset="0"/>
                <a:cs typeface="Times New Roman" panose="02020603050405020304" charset="0"/>
                <a:sym typeface="+mn-ea"/>
              </a:rPr>
              <a:t>follow these steps</a:t>
            </a:r>
            <a:r>
              <a:rPr lang="en-IN" altLang="en-US" sz="2000">
                <a:solidFill>
                  <a:srgbClr val="F6C329"/>
                </a:solidFill>
                <a:latin typeface="Times New Roman" panose="02020603050405020304" charset="0"/>
                <a:cs typeface="Times New Roman" panose="02020603050405020304" charset="0"/>
                <a:sym typeface="+mn-ea"/>
              </a:rPr>
              <a:t> mentioned in the next slide.</a:t>
            </a:r>
            <a:endParaRPr lang="en-US" sz="2000">
              <a:solidFill>
                <a:srgbClr val="F6C329"/>
              </a:solidFill>
              <a:latin typeface="Times New Roman" panose="02020603050405020304" charset="0"/>
              <a:cs typeface="Times New Roman" panose="02020603050405020304" charset="0"/>
            </a:endParaRPr>
          </a:p>
          <a:p>
            <a:pPr algn="just">
              <a:lnSpc>
                <a:spcPct val="150000"/>
              </a:lnSpc>
            </a:pPr>
            <a:endParaRPr lang="en-US" altLang="en-US" sz="2000" dirty="0">
              <a:solidFill>
                <a:srgbClr val="F6C329"/>
              </a:solidFill>
              <a:latin typeface="Times New Roman" panose="02020603050405020304" charset="0"/>
              <a:ea typeface="Calibri" panose="020F0502020204030204" pitchFamily="34" charset="0"/>
              <a:cs typeface="Times New Roman" panose="02020603050405020304" charset="0"/>
            </a:endParaRPr>
          </a:p>
        </p:txBody>
      </p:sp>
      <p:sp>
        <p:nvSpPr>
          <p:cNvPr id="22" name="矩形 21"/>
          <p:cNvSpPr/>
          <p:nvPr/>
        </p:nvSpPr>
        <p:spPr>
          <a:xfrm>
            <a:off x="1846410" y="492104"/>
            <a:ext cx="6543040" cy="768350"/>
          </a:xfrm>
          <a:prstGeom prst="rect">
            <a:avLst/>
          </a:prstGeom>
          <a:noFill/>
        </p:spPr>
        <p:txBody>
          <a:bodyPr wrap="none">
            <a:spAutoFit/>
          </a:bodyPr>
          <a:lstStyle/>
          <a:p>
            <a:pPr algn="ctr"/>
            <a:r>
              <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rPr>
              <a:t>DATA PREPROCESSING</a:t>
            </a:r>
            <a:endParaRPr lang="en-IN" altLang="zh-CN" sz="4400" b="1" dirty="0" smtClean="0">
              <a:solidFill>
                <a:schemeClr val="accent4">
                  <a:lumMod val="40000"/>
                  <a:lumOff val="60000"/>
                </a:schemeClr>
              </a:solidFill>
              <a:latin typeface="Times New Roman" panose="02020603050405020304" charset="0"/>
              <a:ea typeface="Calibri" panose="020F0502020204030204" pitchFamily="34" charset="0"/>
              <a:cs typeface="Times New Roman" panose="02020603050405020304" charset="0"/>
            </a:endParaRPr>
          </a:p>
        </p:txBody>
      </p:sp>
      <p:sp>
        <p:nvSpPr>
          <p:cNvPr id="23" name="矩形 22"/>
          <p:cNvSpPr/>
          <p:nvPr/>
        </p:nvSpPr>
        <p:spPr>
          <a:xfrm>
            <a:off x="259080" y="334645"/>
            <a:ext cx="1400175" cy="11518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accent4">
                    <a:lumMod val="40000"/>
                    <a:lumOff val="60000"/>
                  </a:schemeClr>
                </a:solidFill>
                <a:latin typeface="Calibri" panose="020F0502020204030204" pitchFamily="34" charset="0"/>
                <a:ea typeface="Calibri" panose="020F0502020204030204" pitchFamily="34" charset="0"/>
              </a:rPr>
              <a:t>0</a:t>
            </a:r>
            <a:r>
              <a:rPr lang="en-IN" altLang="en-US" sz="2400" b="1" dirty="0" smtClean="0">
                <a:solidFill>
                  <a:schemeClr val="accent4">
                    <a:lumMod val="40000"/>
                    <a:lumOff val="60000"/>
                  </a:schemeClr>
                </a:solidFill>
                <a:latin typeface="Calibri" panose="020F0502020204030204" pitchFamily="34" charset="0"/>
                <a:ea typeface="Calibri" panose="020F0502020204030204" pitchFamily="34" charset="0"/>
              </a:rPr>
              <a:t>6</a:t>
            </a:r>
            <a:endParaRPr lang="en-IN" altLang="en-US" sz="2400" b="1" dirty="0" smtClean="0">
              <a:solidFill>
                <a:schemeClr val="accent4">
                  <a:lumMod val="40000"/>
                  <a:lumOff val="60000"/>
                </a:schemeClr>
              </a:solidFill>
              <a:latin typeface="Calibri" panose="020F0502020204030204" pitchFamily="34" charset="0"/>
              <a:ea typeface="Calibri" panose="020F0502020204030204" pitchFamily="34" charset="0"/>
            </a:endParaRPr>
          </a:p>
        </p:txBody>
      </p:sp>
      <p:grpSp>
        <p:nvGrpSpPr>
          <p:cNvPr id="24" name="组合 23"/>
          <p:cNvGrpSpPr/>
          <p:nvPr/>
        </p:nvGrpSpPr>
        <p:grpSpPr>
          <a:xfrm>
            <a:off x="346710" y="280670"/>
            <a:ext cx="1313180" cy="1249045"/>
            <a:chOff x="2668588" y="1189513"/>
            <a:chExt cx="3238500" cy="4047650"/>
          </a:xfrm>
          <a:solidFill>
            <a:schemeClr val="accent4">
              <a:lumMod val="40000"/>
              <a:lumOff val="60000"/>
            </a:schemeClr>
          </a:solidFill>
        </p:grpSpPr>
        <p:grpSp>
          <p:nvGrpSpPr>
            <p:cNvPr id="25" name="组合 24"/>
            <p:cNvGrpSpPr/>
            <p:nvPr/>
          </p:nvGrpSpPr>
          <p:grpSpPr>
            <a:xfrm>
              <a:off x="2668588" y="1189513"/>
              <a:ext cx="3238500" cy="1309688"/>
              <a:chOff x="4478338" y="1241901"/>
              <a:chExt cx="3238500" cy="1309688"/>
            </a:xfrm>
            <a:grpFill/>
          </p:grpSpPr>
          <p:sp>
            <p:nvSpPr>
              <p:cNvPr id="30"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p>
            </p:txBody>
          </p:sp>
          <p:sp>
            <p:nvSpPr>
              <p:cNvPr id="31"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26" name="组合 25"/>
            <p:cNvGrpSpPr/>
            <p:nvPr/>
          </p:nvGrpSpPr>
          <p:grpSpPr>
            <a:xfrm>
              <a:off x="2668588" y="3924300"/>
              <a:ext cx="3238500" cy="1312863"/>
              <a:chOff x="4478338" y="3976688"/>
              <a:chExt cx="3238500" cy="1312863"/>
            </a:xfrm>
            <a:grpFill/>
          </p:grpSpPr>
          <p:sp>
            <p:nvSpPr>
              <p:cNvPr id="27"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p>
            </p:txBody>
          </p:sp>
          <p:sp>
            <p:nvSpPr>
              <p:cNvPr id="28"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p>
            </p:txBody>
          </p:sp>
        </p:grpSp>
      </p:grpSp>
      <p:pic>
        <p:nvPicPr>
          <p:cNvPr id="3" name="Picture 2" descr="hugh_edmeades_and_charu_sharma_1644801120"/>
          <p:cNvPicPr>
            <a:picLocks noChangeAspect="1"/>
          </p:cNvPicPr>
          <p:nvPr/>
        </p:nvPicPr>
        <p:blipFill>
          <a:blip r:embed="rId1"/>
          <a:stretch>
            <a:fillRect/>
          </a:stretch>
        </p:blipFill>
        <p:spPr>
          <a:xfrm>
            <a:off x="1393825" y="1860550"/>
            <a:ext cx="4410075" cy="35591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10000">
        <p15:prstTrans prst="pageCurlDouble"/>
      </p:transition>
    </mc:Choice>
    <mc:Fallback>
      <p:transition spd="slow"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Scale>
                                      <p:cBhvr>
                                        <p:cTn id="7"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9"/>
                                        </p:tgtEl>
                                        <p:attrNameLst>
                                          <p:attrName>ppt_x</p:attrName>
                                          <p:attrName>ppt_y</p:attrName>
                                        </p:attrNameLst>
                                      </p:cBhvr>
                                    </p:animMotion>
                                    <p:animEffect transition="in" filter="fade">
                                      <p:cBhvr>
                                        <p:cTn id="9"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p:bldP spid="9" grpId="1"/>
    </p:bldLst>
  </p:timing>
</p:sld>
</file>

<file path=ppt/tags/tag1.xml><?xml version="1.0" encoding="utf-8"?>
<p:tagLst xmlns:p="http://schemas.openxmlformats.org/presentationml/2006/main">
  <p:tag name="PA" val="v4.0.0"/>
</p:tagLst>
</file>

<file path=ppt/tags/tag2.xml><?xml version="1.0" encoding="utf-8"?>
<p:tagLst xmlns:p="http://schemas.openxmlformats.org/presentationml/2006/main">
  <p:tag name="PA" val="v4.0.0"/>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Calibri"/>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Calibri"/>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Calibri"/>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Calibri"/>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Calibri"/>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Calibri"/>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12998</Words>
  <Application>WPS Presentation</Application>
  <PresentationFormat>宽屏</PresentationFormat>
  <Paragraphs>289</Paragraphs>
  <Slides>18</Slides>
  <Notes>24</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18</vt:i4>
      </vt:variant>
    </vt:vector>
  </HeadingPairs>
  <TitlesOfParts>
    <vt:vector size="33" baseType="lpstr">
      <vt:lpstr>Arial</vt:lpstr>
      <vt:lpstr>SimSun</vt:lpstr>
      <vt:lpstr>Wingdings</vt:lpstr>
      <vt:lpstr>Calibri</vt:lpstr>
      <vt:lpstr>方正兰亭黑_GBK</vt:lpstr>
      <vt:lpstr>Microsoft YaHei</vt:lpstr>
      <vt:lpstr>Arial Unicode MS</vt:lpstr>
      <vt:lpstr>Calibri Light</vt:lpstr>
      <vt:lpstr>Arial</vt:lpstr>
      <vt:lpstr>Microsoft YaHei Light</vt:lpstr>
      <vt:lpstr>Microsoft Tai Le</vt:lpstr>
      <vt:lpstr>Times New Roman</vt:lpstr>
      <vt:lpstr>Javanese Text</vt:lpstr>
      <vt:lpstr>Franklin Gothic Heavy</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梦想稀饭设计出品;我是小河北</dc:creator>
  <cp:lastModifiedBy>pintu</cp:lastModifiedBy>
  <cp:revision>36</cp:revision>
  <dcterms:created xsi:type="dcterms:W3CDTF">2018-03-27T05:40:00Z</dcterms:created>
  <dcterms:modified xsi:type="dcterms:W3CDTF">2024-04-09T19:34:42Z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1033-12.2.0.13489</vt:lpwstr>
  </property>
  <property fmtid="{D5CDD505-2E9C-101B-9397-08002B2CF9AE}" pid="3" name="ICV">
    <vt:lpwstr>C4A1C9F8A4D141ED86949957DAB94E8F_13</vt:lpwstr>
  </property>
</Properties>
</file>

<file path=docProps/thumbnail.jpeg>
</file>